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4871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136" y="1005080"/>
            <a:ext cx="8229600" cy="356901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22" y="627419"/>
            <a:ext cx="8229600" cy="239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Master text style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393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598A6424-24D4-9A7A-503B-1810D9718646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880F-98FC-C70E-7434-35DAC835C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7787252" cy="1234730"/>
          </a:xfrm>
        </p:spPr>
        <p:txBody>
          <a:bodyPr anchor="b"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style (only changes made to the parent slide will be reflected in the app)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162" y="3729038"/>
            <a:ext cx="2938463" cy="38576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slide subtitle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397FB30-D0E6-47F8-D354-616B0E20A00C}"/>
              </a:ext>
            </a:extLst>
          </p:cNvPr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C1F35-7934-3723-FBBD-74C99BCA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158633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DF05C82-1244-9CA3-984A-2EEF32F79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0601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95CE0200-F192-0824-3C26-E467CCA0AF48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E7EF1-F906-EB3F-7B2E-99EE2BAA3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81143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2570" y="666350"/>
            <a:ext cx="5332506" cy="249144"/>
          </a:xfrm>
        </p:spPr>
        <p:txBody>
          <a:bodyPr/>
          <a:lstStyle/>
          <a:p>
            <a:pPr lvl="0"/>
            <a:r>
              <a:rPr lang="en-US" dirty="0"/>
              <a:t>Master text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FE2B938-E785-E802-7A9A-5AD4FEF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93976" y="4811867"/>
            <a:ext cx="630279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13756DC3-62A3-EAD0-0902-502D886CC750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50C52-00F9-42B7-9AC0-F5417C88D4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270516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570" y="666350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FE218-D8C1-4598-C115-912209DA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8920" y="4811866"/>
            <a:ext cx="63809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1" r:id="rId3"/>
    <p:sldLayoutId id="2147483675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What’s it like to live in Ferryhill in 2023? 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Monday, May 15, 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Q8: Please rate the following options: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821317"/>
              </p:ext>
            </p:extLst>
          </p:nvPr>
        </p:nvGraphicFramePr>
        <p:xfrm>
          <a:off x="329162" y="867131"/>
          <a:ext cx="8691515" cy="358058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156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23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5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90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8479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AGREE OR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38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am optimistic about my future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3.23%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18.28%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47.31%
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27.96%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3.23%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38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Most days I get a sense of accomplishment from what I do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2.13%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7.45%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43.62%
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42.55%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4.26%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38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generally feel that what I do in my life is worthwhile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2.15%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6.45%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34.41%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48.39%
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8.60%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38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rarely have time to do the things I really enjoy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4.30%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39.78%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37.63%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18.28%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
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054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When things go wrong in my life it generally takes me a long time to get back to normal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4.30%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33.33%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32.26%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27.96%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2.15%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Q9: How often do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7245634"/>
              </p:ext>
            </p:extLst>
          </p:nvPr>
        </p:nvGraphicFramePr>
        <p:xfrm>
          <a:off x="363985" y="867131"/>
          <a:ext cx="8584709" cy="378476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254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9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5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6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5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4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91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6790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 OR ALMOST 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MONTHLY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TIMES A MONTH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1-2 TIMES A WEEK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DAY OR ALMOST EVERY 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8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Meet socially with friends, relatives or work colleagues?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7.37%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13.68%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18.95%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42.11%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17.89%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8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Volunteer for a charity or community organisation?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80.85%
76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5.32%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6.38%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3.19%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4.26%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90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Spend leisure time out of doors and away from home, for example on walks, in parks or during outdoor activities?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18.09%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13.83%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15.96%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24.47%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27.66%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90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Spend time in community or public spaces such as libraries, leisure centres, community or sports centres?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52.13%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15.96%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12.77%
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14.89%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4.26%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790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 physical activity for at least 30 minutes that makes you sweat or breathe more heavily than usual?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31.91%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15.96%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9.57%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28.72%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13.83%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Q10: Please tick all statements that apply: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90   Skipped: 5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71719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regularly stop and talk to people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67.78%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There are people I can count on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66.67%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plan to remain a resident of Ferryhill for a number of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75.56%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People in Ferryhill can be trusted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25.56%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feel like I belong 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48.89%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Q11: To what extent are you bothered by noise in your neighbourhood, for example noise from neighbours, people in the street or from traffic?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171359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at all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49.47%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 some extent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41.05%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great deal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Q12: How often do you go to places OTHER than Ferryhill, for example to visit friends, go to work, attend activities, or access shops or services?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 or almost 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monthly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times a month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26.32%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1-2 times a week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41.05%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day or almost every 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21.05%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Q13: How important to you is it that Ferryhill has opportunities such as: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689749"/>
              </p:ext>
            </p:extLst>
          </p:nvPr>
        </p:nvGraphicFramePr>
        <p:xfrm>
          <a:off x="565105" y="867132"/>
          <a:ext cx="8013790" cy="37565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602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27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7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27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QUITE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Community events, like festivals, parades and markets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24.47%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45.74%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29.79%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Cultural activities, like drama groups (watching and performing), music and heritage of the town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25.81%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45.16%
42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29.03%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Organised opportunities to learn about or enjoy the natural environment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22.58%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50.54%
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26.88%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vibrant social scene, such as bars, social clubs, restaurants and cafes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30.53%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51.58%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17.89%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Q14: What can be done to improve the wellbeing of people in Ferryhill? (rank in order of importance)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87   Skipped: 8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9229695"/>
              </p:ext>
            </p:extLst>
          </p:nvPr>
        </p:nvGraphicFramePr>
        <p:xfrm>
          <a:off x="399495" y="867132"/>
          <a:ext cx="8560044" cy="3820279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10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2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4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46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36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88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77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47420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 MOST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 LEAST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4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Address emotional wellbeing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23.68%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13.16%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28.95%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18.42%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7.89%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5.26%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2.63%
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4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Promote more social connections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7.50%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25.00%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30.0%
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15.00%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12.50%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
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4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opportunities to connect with nature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14.63%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24.39%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19.51%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17.07%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9.76%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4.88%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9.76%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4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housing options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36.00%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24.00%
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10.0%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14.00%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2.00%
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6.00%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4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transport options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48.28%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17.24%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5.17%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12.07%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8.62%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3.45%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5.17%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50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Increase involvement in civic activities (in community or political groups, volunteering etc)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5.26%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7.89%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21.05%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18.42%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10.53%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21.05%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15.79%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625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Support physical activity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18.33%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21.67%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15.00%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8.33%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18.33%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8.33%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10.0%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Q15: When you are out and about in Ferryhill - on the streets, shopping, on the bus, in a cafe, etc. How often would you say that strangers say hello or smile at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Rarely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Sometimes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37.89%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Often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31.58%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time I go out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8.42%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Q16: Tick all statements you agree with: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56836"/>
              </p:ext>
            </p:extLst>
          </p:nvPr>
        </p:nvGraphicFramePr>
        <p:xfrm>
          <a:off x="597549" y="878889"/>
          <a:ext cx="8229599" cy="370160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261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4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7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3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52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42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6822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AGREE NOR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29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can influence decisions affecting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22.58%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23.66%
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39.78%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9.68%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4.30%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29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put a lot of time and effort into being part of the Ferryhill community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9.78%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25.00%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41.30%
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21.74%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2.17%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29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is an attractive town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17.20%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27.96%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26.88%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27.96%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
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293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has the businesses, shops and services that I would like it to have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31.18%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35.48%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20.43%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9.68%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3.23%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8781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has accessible options to help support my efforts to keep fit and healthy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8.79%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26.37%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42.86%
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19.78%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2.20%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415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see myself as a member of the Ferryhill community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5.43%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14.13%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38.04%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35.87%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6.52%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Q17: Which of the following best described how well you are managing financially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Finding it difficult to get by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Just getting by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31.58%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Doing okay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45.26%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Living comfortably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Date Created: Wednesday, March 22, 2023</a:t>
            </a: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1012</a:t>
            </a:r>
            <a:endParaRPr dirty="0"/>
          </a:p>
        </p:txBody>
      </p:sp>
      <p:sp>
        <p:nvSpPr>
          <p:cNvPr id="4" name="Text Placa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Total Responses</a:t>
            </a:r>
            <a:endParaRPr dirty="0"/>
          </a:p>
        </p:txBody>
      </p:sp>
      <p:sp>
        <p:nvSpPr>
          <p:cNvPr id="5" name="Text Placa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Complete Responses: 1012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Q18: Is Ferryhill a place where you would want your children to live when they are adults? (If you don't have children, imagine for a moment that you do)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7.45%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Quite 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26.60%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sure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Unlikely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26.60%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unlikely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19.15%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Q19: How would you rate the parks and open spaces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101362"/>
              </p:ext>
            </p:extLst>
          </p:nvPr>
        </p:nvGraphicFramePr>
        <p:xfrm>
          <a:off x="213064" y="867131"/>
          <a:ext cx="8451541" cy="3438539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207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73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73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73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6240"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EXCELLENT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GOOD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POOR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DON'T KNOW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87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Dean Bank Recreation Park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6.38%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38.30%
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24.47%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6.38%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24.47%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517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King George V Playing Fields ("Broom Rec")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1.09%
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30.43%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28.26%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11.96%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28.26%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517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Mainsforth Sports Complex ("The Cricket Ground")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21.05%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36.84%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7.37%
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2.11%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32.63%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517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Surtees Doorstep Green (Ferryhill Station)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
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23.91%
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16.30%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4.35%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55.43%
51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874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Flower Beds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17.02%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46.81%
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27.66%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5.32%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3.19%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Q20: How would you rate the following services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523113"/>
              </p:ext>
            </p:extLst>
          </p:nvPr>
        </p:nvGraphicFramePr>
        <p:xfrm>
          <a:off x="123322" y="867132"/>
          <a:ext cx="8807617" cy="402446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258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2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82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8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82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260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EXCELLENT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GOOD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POOR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DON'T KNOW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90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Duncombe Cemetery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19.15%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32.98%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11.70%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1.06%
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35.11%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90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Allotments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
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15.38%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25.27%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9.89%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49.45%
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90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Market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2.13%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9.57%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17.02%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69.15%
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2.13%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90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Market Place car park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1.06%
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32.98%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45.74%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18.09%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2.13%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90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Public toilets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3.16%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17.89%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29.47%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11.58%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37.89%
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461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Members Initiative Fund (small grants)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3.23%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17.20%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11.83%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5.38%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62.37%
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890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Christmas lights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8.42%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46.32%
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30.53%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14.74%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
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Q21: Which events do you feel are the most important? (Please select up to 4)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299762"/>
              </p:ext>
            </p:extLst>
          </p:nvPr>
        </p:nvGraphicFramePr>
        <p:xfrm>
          <a:off x="123322" y="867132"/>
          <a:ext cx="8585670" cy="40007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861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1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1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006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Party in the Park (e.g. Queen’s Jubilee)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20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Miners' Banner Parades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52.63%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941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Senior Citizens' Trip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49.47%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462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Art and Photography Exhibition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472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Summer Fayre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14.74%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993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Fireworks Display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26.32%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514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Remembrance Sunday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82.11%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452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Christmas Fayre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28.42%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058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Santa Tour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73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Music Festival (e.g. FerryFest)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20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Grants to Support Community Events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40.0%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596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Other (please specify)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Q22: How old are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9982580"/>
              </p:ext>
            </p:extLst>
          </p:nvPr>
        </p:nvGraphicFramePr>
        <p:xfrm>
          <a:off x="641938" y="962497"/>
          <a:ext cx="6999999" cy="355358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10-17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18 - 24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25 - 34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35 - 44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45 - 54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55 - 64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65- 74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75+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Q23: Gender?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34.04%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Female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64.89%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Other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Prefer not to say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Q24: How many years have you lived in Ferryhill? Please tick the FIRST statement on the list that applies to you.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 my life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44.21%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10+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50.53%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3-10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a year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80646"/>
            <a:ext cx="8229600" cy="380994"/>
          </a:xfrm>
        </p:spPr>
        <p:txBody>
          <a:bodyPr/>
          <a:lstStyle/>
          <a:p>
            <a:r>
              <a:rPr lang="en-GB" dirty="0"/>
              <a:t>Q25: Please tick all boxes below which apply to you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94343" y="341783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3489364"/>
              </p:ext>
            </p:extLst>
          </p:nvPr>
        </p:nvGraphicFramePr>
        <p:xfrm>
          <a:off x="194343" y="549049"/>
          <a:ext cx="8611341" cy="4513805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870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0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616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901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Employed full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841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Employed part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20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Self-employed full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33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Self-employed part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21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Looking for work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861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At school 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81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 (FE/HE)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09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Long term sick or disabled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086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Looking after family or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33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Pensioner/retired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89.47%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973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Physical health condition(s)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064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Mental health condition(s)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834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have children under 18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035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do not have children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Q1: Have you taken a course or lesson in the last 12 months (not including going to school)?: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93   Skipped: 2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134559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Yes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94.62%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Q2: How confident do you feel: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271435"/>
              </p:ext>
            </p:extLst>
          </p:nvPr>
        </p:nvGraphicFramePr>
        <p:xfrm>
          <a:off x="464384" y="867132"/>
          <a:ext cx="8413288" cy="35361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51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6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16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16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16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16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3421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FAIRLY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VERY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AT ALL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WEIGHTED AVERAGE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4257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Using the internet to find reliable information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30.85%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35.11%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19.15%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9.57%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5.32%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4257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Cooking a meal from basic ingredients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49.46%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34.41%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10.75%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4.30%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1.08%
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4257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Carrying out basic repair jobs around the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18.95%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28.42%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24.21%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20.0%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8.42%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Q3: How do you usually get to work/school/college? (Tick all that apply in a typical week)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327478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Drive myself, by car, van or motorbike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15.96%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Get a lift with someone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Bus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Cycle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Walk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usually work/study from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Does not apply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74.47%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Q4: On average, how many hours of sleep do you get in a 24-hour period?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7.45%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5-6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43.62%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7-8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38.30%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 or more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10.64%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Q5: How many portions of fruits and vegetables do you eat on an average day?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 or 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36.84%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 or 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36.84%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14.74%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 or more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7.37%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How much of the time in the past week did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95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7251958"/>
              </p:ext>
            </p:extLst>
          </p:nvPr>
        </p:nvGraphicFramePr>
        <p:xfrm>
          <a:off x="562039" y="1176132"/>
          <a:ext cx="7498883" cy="321208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71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1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2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12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12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03963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RARELY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SOMETIMES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OFTEN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 OR ALMOST ALL OF THE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62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happy?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
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5.32%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35.11%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47.87%
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11.70%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2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sad?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4.60%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22.99%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60.92%
53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10.34%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1.15%
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62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stressed?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5.38%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24.73%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63.44%
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4.30%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2.15%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62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Have a lot of energy?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6.67%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25.56%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51.11%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12.22%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4.44%
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62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lonely?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31.52%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27.17%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28.26%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10.87%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2.17%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Q7: In general, how satisfied are you with your life as a whole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94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19.15%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43.62%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satisfied nor 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28.72%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2.13%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ata slides">
  <a:themeElements>
    <a:clrScheme name="Custom 93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00BF6F"/>
      </a:accent1>
      <a:accent2>
        <a:srgbClr val="507CB6"/>
      </a:accent2>
      <a:accent3>
        <a:srgbClr val="F9BE00"/>
      </a:accent3>
      <a:accent4>
        <a:srgbClr val="6BC8CD"/>
      </a:accent4>
      <a:accent5>
        <a:srgbClr val="EA854B"/>
      </a:accent5>
      <a:accent6>
        <a:srgbClr val="7D5E8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2806</Words>
  <Application>Microsoft Office PowerPoint</Application>
  <PresentationFormat>On-screen Show (16:9)</PresentationFormat>
  <Paragraphs>792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Helvetica Neue</vt:lpstr>
      <vt:lpstr>Data slides</vt:lpstr>
      <vt:lpstr>PowerPoint Presentation</vt:lpstr>
      <vt:lpstr>1012</vt:lpstr>
      <vt:lpstr>Q1: Have you taken a course or lesson in the last 12 months (not including going to school)?:</vt:lpstr>
      <vt:lpstr>Q2: How confident do you feel:</vt:lpstr>
      <vt:lpstr>Q3: How do you usually get to work/school/college? (Tick all that apply in a typical week)</vt:lpstr>
      <vt:lpstr>Q4: On average, how many hours of sleep do you get in a 24-hour period?</vt:lpstr>
      <vt:lpstr>Q5: How many portions of fruits and vegetables do you eat on an average day?</vt:lpstr>
      <vt:lpstr>Q6: How much of the time in the past week did you:</vt:lpstr>
      <vt:lpstr>Q7: In general, how satisfied are you with your life as a whole these days?</vt:lpstr>
      <vt:lpstr>Q8: Please rate the following options:</vt:lpstr>
      <vt:lpstr>Q9: How often do you:</vt:lpstr>
      <vt:lpstr>Q10: Please tick all statements that apply:</vt:lpstr>
      <vt:lpstr>Q11: To what extent are you bothered by noise in your neighbourhood, for example noise from neighbours, people in the street or from traffic?</vt:lpstr>
      <vt:lpstr>Q12: How often do you go to places OTHER than Ferryhill, for example to visit friends, go to work, attend activities, or access shops or services?</vt:lpstr>
      <vt:lpstr>Q13: How important to you is it that Ferryhill has opportunities such as:</vt:lpstr>
      <vt:lpstr>Q14: What can be done to improve the wellbeing of people in Ferryhill? (rank in order of importance)</vt:lpstr>
      <vt:lpstr>Q15: When you are out and about in Ferryhill - on the streets, shopping, on the bus, in a cafe, etc. How often would you say that strangers say hello or smile at you?</vt:lpstr>
      <vt:lpstr>Q16: Tick all statements you agree with:</vt:lpstr>
      <vt:lpstr>Q17: Which of the following best described how well you are managing financially these days?</vt:lpstr>
      <vt:lpstr>Q18: Is Ferryhill a place where you would want your children to live when they are adults? (If you don't have children, imagine for a moment that you do)</vt:lpstr>
      <vt:lpstr>Q19: How would you rate the parks and open spaces provided directly by Ferryhill Town Council?</vt:lpstr>
      <vt:lpstr>Q20: How would you rate the following services provided directly by Ferryhill Town Council?</vt:lpstr>
      <vt:lpstr>Q21: Which events do you feel are the most important? (Please select up to 4)</vt:lpstr>
      <vt:lpstr>Q22: How old are you?</vt:lpstr>
      <vt:lpstr>Q23: Gender?</vt:lpstr>
      <vt:lpstr>Q24: How many years have you lived in Ferryhill? Please tick the FIRST statement on the list that applies to you.</vt:lpstr>
      <vt:lpstr>Q25: Please tick all boxes below which apply to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Christian</dc:creator>
  <cp:lastModifiedBy>S Hewitson</cp:lastModifiedBy>
  <cp:revision>2</cp:revision>
  <dcterms:modified xsi:type="dcterms:W3CDTF">2024-02-02T15:16:02Z</dcterms:modified>
</cp:coreProperties>
</file>