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5143500" type="screen16x9"/>
  <p:notesSz cx="6858000" cy="9144000"/>
  <p:defaultTextStyle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A81-4948-A8CB-C083202A6B06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A81-4948-A8CB-C083202A6B06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0.25</c:v>
                </c:pt>
                <c:pt idx="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A81-4948-A8CB-C083202A6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1A26-43E1-8F31-260FD6883CA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1A26-43E1-8F31-260FD6883CA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1A26-43E1-8F31-260FD6883CA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1A26-43E1-8F31-260FD6883CA5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1A26-43E1-8F31-260FD6883CA5}"/>
              </c:ext>
            </c:extLst>
          </c:dPt>
          <c:cat>
            <c:strRef>
              <c:f>Sheet1!$A$2:$A$6</c:f>
              <c:strCache>
                <c:ptCount val="5"/>
                <c:pt idx="0">
                  <c:v>I regularly stop and talk to people in Ferryhill</c:v>
                </c:pt>
                <c:pt idx="1">
                  <c:v>There are people I can count on in Ferryhill</c:v>
                </c:pt>
                <c:pt idx="2">
                  <c:v>I plan to remain a resident of Ferryhill for a number of years</c:v>
                </c:pt>
                <c:pt idx="3">
                  <c:v>People in Ferryhill can be trusted</c:v>
                </c:pt>
                <c:pt idx="4">
                  <c:v>I feel like I belong in Ferryhill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0.33529999999999999</c:v>
                </c:pt>
                <c:pt idx="1">
                  <c:v>0.77459999999999996</c:v>
                </c:pt>
                <c:pt idx="2">
                  <c:v>0.3584</c:v>
                </c:pt>
                <c:pt idx="3">
                  <c:v>0.2717</c:v>
                </c:pt>
                <c:pt idx="4">
                  <c:v>0.41620000000000001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A26-43E1-8F31-260FD6883C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045-430F-B754-2CE465EB17AC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045-430F-B754-2CE465EB17AC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045-430F-B754-2CE465EB17AC}"/>
              </c:ext>
            </c:extLst>
          </c:dPt>
          <c:cat>
            <c:strRef>
              <c:f>Sheet1!$A$2:$A$4</c:f>
              <c:strCache>
                <c:ptCount val="3"/>
                <c:pt idx="0">
                  <c:v>Not at all</c:v>
                </c:pt>
                <c:pt idx="1">
                  <c:v>To some extent</c:v>
                </c:pt>
                <c:pt idx="2">
                  <c:v>A great deal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0.43430000000000002</c:v>
                </c:pt>
                <c:pt idx="1">
                  <c:v>0.40910000000000002</c:v>
                </c:pt>
                <c:pt idx="2">
                  <c:v>0.1515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045-430F-B754-2CE465EB1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3E50-414B-B446-934605C99838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3E50-414B-B446-934605C99838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3E50-414B-B446-934605C99838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3E50-414B-B446-934605C99838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3E50-414B-B446-934605C99838}"/>
              </c:ext>
            </c:extLst>
          </c:dPt>
          <c:cat>
            <c:strRef>
              <c:f>Sheet1!$A$2:$A$6</c:f>
              <c:strCache>
                <c:ptCount val="5"/>
                <c:pt idx="0">
                  <c:v>Never or almost never</c:v>
                </c:pt>
                <c:pt idx="1">
                  <c:v>Less than monthly</c:v>
                </c:pt>
                <c:pt idx="2">
                  <c:v>1-3 times a month</c:v>
                </c:pt>
                <c:pt idx="3">
                  <c:v>1-2 times a week</c:v>
                </c:pt>
                <c:pt idx="4">
                  <c:v>Every day or almost every day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5.0299999999999997E-2</c:v>
                </c:pt>
                <c:pt idx="1">
                  <c:v>9.5500000000000002E-2</c:v>
                </c:pt>
                <c:pt idx="2">
                  <c:v>0.23619999999999999</c:v>
                </c:pt>
                <c:pt idx="3">
                  <c:v>0.31659999999999999</c:v>
                </c:pt>
                <c:pt idx="4">
                  <c:v>0.29649999999999999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50-414B-B446-934605C998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important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Community events, like festivals, parades and markets</c:v>
                </c:pt>
                <c:pt idx="1">
                  <c:v>Cultural activities, like drama groups (watching and performing), music and heritage of the town</c:v>
                </c:pt>
                <c:pt idx="2">
                  <c:v>Organised opportunities to learn about or enjoy the natural environment</c:v>
                </c:pt>
                <c:pt idx="3">
                  <c:v>A vibrant social scene, such as bars, social clubs, restaurants and cafes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0.44440000000000002</c:v>
                </c:pt>
                <c:pt idx="1">
                  <c:v>0.5635</c:v>
                </c:pt>
                <c:pt idx="2">
                  <c:v>0.48720000000000002</c:v>
                </c:pt>
                <c:pt idx="3">
                  <c:v>0.29380000000000001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7B-448F-855B-BEE7398A8AF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Quite important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Community events, like festivals, parades and markets</c:v>
                </c:pt>
                <c:pt idx="1">
                  <c:v>Cultural activities, like drama groups (watching and performing), music and heritage of the town</c:v>
                </c:pt>
                <c:pt idx="2">
                  <c:v>Organised opportunities to learn about or enjoy the natural environment</c:v>
                </c:pt>
                <c:pt idx="3">
                  <c:v>A vibrant social scene, such as bars, social clubs, restaurants and cafes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>
                  <c:v>0.37880000000000003</c:v>
                </c:pt>
                <c:pt idx="1">
                  <c:v>0.2944</c:v>
                </c:pt>
                <c:pt idx="2">
                  <c:v>0.34360000000000002</c:v>
                </c:pt>
                <c:pt idx="3">
                  <c:v>0.37109999999999999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7B-448F-855B-BEE7398A8AF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Very important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Community events, like festivals, parades and markets</c:v>
                </c:pt>
                <c:pt idx="1">
                  <c:v>Cultural activities, like drama groups (watching and performing), music and heritage of the town</c:v>
                </c:pt>
                <c:pt idx="2">
                  <c:v>Organised opportunities to learn about or enjoy the natural environment</c:v>
                </c:pt>
                <c:pt idx="3">
                  <c:v>A vibrant social scene, such as bars, social clubs, restaurants and cafes</c:v>
                </c:pt>
              </c:strCache>
            </c:strRef>
          </c:cat>
          <c:val>
            <c:numRef>
              <c:f>Sheet1!$D$2:$D$5</c:f>
              <c:numCache>
                <c:formatCode>0.00%</c:formatCode>
                <c:ptCount val="4"/>
                <c:pt idx="0">
                  <c:v>0.17680000000000001</c:v>
                </c:pt>
                <c:pt idx="1">
                  <c:v>0.1421</c:v>
                </c:pt>
                <c:pt idx="2">
                  <c:v>0.16919999999999999</c:v>
                </c:pt>
                <c:pt idx="3">
                  <c:v>0.33510000000000001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7B-448F-855B-BEE7398A8A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1. Most important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0.28320000000000001</c:v>
                </c:pt>
                <c:pt idx="1">
                  <c:v>3.5499999999999997E-2</c:v>
                </c:pt>
                <c:pt idx="2">
                  <c:v>6.3200000000000006E-2</c:v>
                </c:pt>
                <c:pt idx="3">
                  <c:v>0.21510000000000001</c:v>
                </c:pt>
                <c:pt idx="4">
                  <c:v>0.1047</c:v>
                </c:pt>
                <c:pt idx="5">
                  <c:v>8.3799999999999999E-2</c:v>
                </c:pt>
                <c:pt idx="6">
                  <c:v>0.23630000000000001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42-4149-B887-831EF46FA6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2.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Sheet1!$C$2:$C$8</c:f>
              <c:numCache>
                <c:formatCode>0.00%</c:formatCode>
                <c:ptCount val="7"/>
                <c:pt idx="0">
                  <c:v>0.13869999999999999</c:v>
                </c:pt>
                <c:pt idx="1">
                  <c:v>0.1124</c:v>
                </c:pt>
                <c:pt idx="2">
                  <c:v>8.6199999999999999E-2</c:v>
                </c:pt>
                <c:pt idx="3">
                  <c:v>0.22670000000000001</c:v>
                </c:pt>
                <c:pt idx="4">
                  <c:v>0.1686</c:v>
                </c:pt>
                <c:pt idx="5">
                  <c:v>0.1061</c:v>
                </c:pt>
                <c:pt idx="6">
                  <c:v>0.17580000000000001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42-4149-B887-831EF46FA64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3.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Sheet1!$D$2:$D$8</c:f>
              <c:numCache>
                <c:formatCode>0.00%</c:formatCode>
                <c:ptCount val="7"/>
                <c:pt idx="0">
                  <c:v>9.8299999999999998E-2</c:v>
                </c:pt>
                <c:pt idx="1">
                  <c:v>0.1893</c:v>
                </c:pt>
                <c:pt idx="2">
                  <c:v>0.18390000000000001</c:v>
                </c:pt>
                <c:pt idx="3">
                  <c:v>0.13370000000000001</c:v>
                </c:pt>
                <c:pt idx="4">
                  <c:v>0.19769999999999999</c:v>
                </c:pt>
                <c:pt idx="5">
                  <c:v>0.1173</c:v>
                </c:pt>
                <c:pt idx="6">
                  <c:v>0.12089999999999999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42-4149-B887-831EF46FA64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4.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Sheet1!$E$2:$E$8</c:f>
              <c:numCache>
                <c:formatCode>0.00%</c:formatCode>
                <c:ptCount val="7"/>
                <c:pt idx="0">
                  <c:v>0.15609999999999999</c:v>
                </c:pt>
                <c:pt idx="1">
                  <c:v>0.20119999999999999</c:v>
                </c:pt>
                <c:pt idx="2">
                  <c:v>0.13789999999999999</c:v>
                </c:pt>
                <c:pt idx="3">
                  <c:v>0.14530000000000001</c:v>
                </c:pt>
                <c:pt idx="4">
                  <c:v>0.1744</c:v>
                </c:pt>
                <c:pt idx="5">
                  <c:v>0.1173</c:v>
                </c:pt>
                <c:pt idx="6">
                  <c:v>9.3399999999999997E-2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42-4149-B887-831EF46FA64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5.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Sheet1!$F$2:$F$8</c:f>
              <c:numCache>
                <c:formatCode>0.00%</c:formatCode>
                <c:ptCount val="7"/>
                <c:pt idx="0">
                  <c:v>0.11559999999999999</c:v>
                </c:pt>
                <c:pt idx="1">
                  <c:v>0.21890000000000001</c:v>
                </c:pt>
                <c:pt idx="2">
                  <c:v>0.14940000000000001</c:v>
                </c:pt>
                <c:pt idx="3">
                  <c:v>8.72E-2</c:v>
                </c:pt>
                <c:pt idx="4">
                  <c:v>0.13950000000000001</c:v>
                </c:pt>
                <c:pt idx="5">
                  <c:v>0.18990000000000001</c:v>
                </c:pt>
                <c:pt idx="6">
                  <c:v>9.8900000000000002E-2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42-4149-B887-831EF46FA648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6.</c:v>
                </c:pt>
              </c:strCache>
            </c:strRef>
          </c:tx>
          <c:spPr>
            <a:solidFill>
              <a:srgbClr val="7D5E9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Sheet1!$G$2:$G$8</c:f>
              <c:numCache>
                <c:formatCode>0.00%</c:formatCode>
                <c:ptCount val="7"/>
                <c:pt idx="0">
                  <c:v>0.12720000000000001</c:v>
                </c:pt>
                <c:pt idx="1">
                  <c:v>0.14199999999999999</c:v>
                </c:pt>
                <c:pt idx="2">
                  <c:v>0.16089999999999999</c:v>
                </c:pt>
                <c:pt idx="3">
                  <c:v>0.1105</c:v>
                </c:pt>
                <c:pt idx="4">
                  <c:v>0.13950000000000001</c:v>
                </c:pt>
                <c:pt idx="5">
                  <c:v>0.17879999999999999</c:v>
                </c:pt>
                <c:pt idx="6">
                  <c:v>9.3399999999999997E-2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42-4149-B887-831EF46FA648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7. Least important</c:v>
                </c:pt>
              </c:strCache>
            </c:strRef>
          </c:tx>
          <c:spPr>
            <a:solidFill>
              <a:srgbClr val="D25F9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Address emotional wellbeing</c:v>
                </c:pt>
                <c:pt idx="1">
                  <c:v>Promote more social connections</c:v>
                </c:pt>
                <c:pt idx="2">
                  <c:v>Improve opportunities to connect with nature</c:v>
                </c:pt>
                <c:pt idx="3">
                  <c:v>Improve housing options</c:v>
                </c:pt>
                <c:pt idx="4">
                  <c:v>Improve transport options</c:v>
                </c:pt>
                <c:pt idx="5">
                  <c:v>Increase involvement in civic activities (in community or political groups, volunteering etc)</c:v>
                </c:pt>
                <c:pt idx="6">
                  <c:v>Support physical activity</c:v>
                </c:pt>
              </c:strCache>
            </c:strRef>
          </c:cat>
          <c:val>
            <c:numRef>
              <c:f>Sheet1!$H$2:$H$8</c:f>
              <c:numCache>
                <c:formatCode>0.00%</c:formatCode>
                <c:ptCount val="7"/>
                <c:pt idx="0">
                  <c:v>8.09E-2</c:v>
                </c:pt>
                <c:pt idx="1">
                  <c:v>0.10059999999999999</c:v>
                </c:pt>
                <c:pt idx="2">
                  <c:v>0.21840000000000001</c:v>
                </c:pt>
                <c:pt idx="3">
                  <c:v>8.14E-2</c:v>
                </c:pt>
                <c:pt idx="4">
                  <c:v>7.5600000000000001E-2</c:v>
                </c:pt>
                <c:pt idx="5">
                  <c:v>0.20669999999999999</c:v>
                </c:pt>
                <c:pt idx="6">
                  <c:v>0.18129999999999999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42-4149-B887-831EF46FA6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3833-46A7-A052-4F2DC66E19D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3833-46A7-A052-4F2DC66E19D1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3833-46A7-A052-4F2DC66E19D1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3833-46A7-A052-4F2DC66E19D1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3833-46A7-A052-4F2DC66E19D1}"/>
              </c:ext>
            </c:extLst>
          </c:dPt>
          <c:cat>
            <c:strRef>
              <c:f>Sheet1!$A$2:$A$6</c:f>
              <c:strCache>
                <c:ptCount val="5"/>
                <c:pt idx="0">
                  <c:v>Never</c:v>
                </c:pt>
                <c:pt idx="1">
                  <c:v>Rarely</c:v>
                </c:pt>
                <c:pt idx="2">
                  <c:v>Sometimes</c:v>
                </c:pt>
                <c:pt idx="3">
                  <c:v>Often</c:v>
                </c:pt>
                <c:pt idx="4">
                  <c:v>Every time I go out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0.19589999999999999</c:v>
                </c:pt>
                <c:pt idx="1">
                  <c:v>0.28870000000000001</c:v>
                </c:pt>
                <c:pt idx="2">
                  <c:v>0.27839999999999998</c:v>
                </c:pt>
                <c:pt idx="3">
                  <c:v>0.15459999999999999</c:v>
                </c:pt>
                <c:pt idx="4">
                  <c:v>8.2500000000000004E-2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833-46A7-A052-4F2DC66E19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can influence decisions affecting Ferryhill</c:v>
                </c:pt>
                <c:pt idx="1">
                  <c:v>I put a lot of time and effort into being part of the Ferryhill community</c:v>
                </c:pt>
                <c:pt idx="2">
                  <c:v>Ferryhill is an attractive town</c:v>
                </c:pt>
                <c:pt idx="3">
                  <c:v>Ferryhill has the businesses, shops and services that I would like it to have</c:v>
                </c:pt>
                <c:pt idx="4">
                  <c:v>Ferryhill has accessible options to help support my efforts to keep fit and healthy</c:v>
                </c:pt>
                <c:pt idx="5">
                  <c:v>I see myself as a member of the Ferryhill community</c:v>
                </c:pt>
              </c:strCache>
            </c:strRef>
          </c:cat>
          <c:val>
            <c:numRef>
              <c:f>Sheet1!$B$2:$B$7</c:f>
              <c:numCache>
                <c:formatCode>0.00%</c:formatCode>
                <c:ptCount val="6"/>
                <c:pt idx="0">
                  <c:v>0.32979999999999998</c:v>
                </c:pt>
                <c:pt idx="1">
                  <c:v>0.30690000000000001</c:v>
                </c:pt>
                <c:pt idx="2">
                  <c:v>0.37309999999999999</c:v>
                </c:pt>
                <c:pt idx="3">
                  <c:v>0.16059999999999999</c:v>
                </c:pt>
                <c:pt idx="4">
                  <c:v>0.15179999999999999</c:v>
                </c:pt>
                <c:pt idx="5">
                  <c:v>0.30370000000000003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1C-41DC-92E1-EFFC668F02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can influence decisions affecting Ferryhill</c:v>
                </c:pt>
                <c:pt idx="1">
                  <c:v>I put a lot of time and effort into being part of the Ferryhill community</c:v>
                </c:pt>
                <c:pt idx="2">
                  <c:v>Ferryhill is an attractive town</c:v>
                </c:pt>
                <c:pt idx="3">
                  <c:v>Ferryhill has the businesses, shops and services that I would like it to have</c:v>
                </c:pt>
                <c:pt idx="4">
                  <c:v>Ferryhill has accessible options to help support my efforts to keep fit and healthy</c:v>
                </c:pt>
                <c:pt idx="5">
                  <c:v>I see myself as a member of the Ferryhill community</c:v>
                </c:pt>
              </c:strCache>
            </c:strRef>
          </c:cat>
          <c:val>
            <c:numRef>
              <c:f>Sheet1!$C$2:$C$7</c:f>
              <c:numCache>
                <c:formatCode>0.00%</c:formatCode>
                <c:ptCount val="6"/>
                <c:pt idx="0">
                  <c:v>0.19370000000000001</c:v>
                </c:pt>
                <c:pt idx="1">
                  <c:v>0.31219999999999998</c:v>
                </c:pt>
                <c:pt idx="2">
                  <c:v>0.2228</c:v>
                </c:pt>
                <c:pt idx="3">
                  <c:v>0.2228</c:v>
                </c:pt>
                <c:pt idx="4">
                  <c:v>0.17799999999999999</c:v>
                </c:pt>
                <c:pt idx="5">
                  <c:v>0.1885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1C-41DC-92E1-EFFC668F02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nor disagree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can influence decisions affecting Ferryhill</c:v>
                </c:pt>
                <c:pt idx="1">
                  <c:v>I put a lot of time and effort into being part of the Ferryhill community</c:v>
                </c:pt>
                <c:pt idx="2">
                  <c:v>Ferryhill is an attractive town</c:v>
                </c:pt>
                <c:pt idx="3">
                  <c:v>Ferryhill has the businesses, shops and services that I would like it to have</c:v>
                </c:pt>
                <c:pt idx="4">
                  <c:v>Ferryhill has accessible options to help support my efforts to keep fit and healthy</c:v>
                </c:pt>
                <c:pt idx="5">
                  <c:v>I see myself as a member of the Ferryhill community</c:v>
                </c:pt>
              </c:strCache>
            </c:strRef>
          </c:cat>
          <c:val>
            <c:numRef>
              <c:f>Sheet1!$D$2:$D$7</c:f>
              <c:numCache>
                <c:formatCode>0.00%</c:formatCode>
                <c:ptCount val="6"/>
                <c:pt idx="0">
                  <c:v>0.37169999999999997</c:v>
                </c:pt>
                <c:pt idx="1">
                  <c:v>0.22750000000000001</c:v>
                </c:pt>
                <c:pt idx="2">
                  <c:v>0.2487</c:v>
                </c:pt>
                <c:pt idx="3">
                  <c:v>0.2228</c:v>
                </c:pt>
                <c:pt idx="4">
                  <c:v>0.34029999999999999</c:v>
                </c:pt>
                <c:pt idx="5">
                  <c:v>0.1832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1C-41DC-92E1-EFFC668F02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can influence decisions affecting Ferryhill</c:v>
                </c:pt>
                <c:pt idx="1">
                  <c:v>I put a lot of time and effort into being part of the Ferryhill community</c:v>
                </c:pt>
                <c:pt idx="2">
                  <c:v>Ferryhill is an attractive town</c:v>
                </c:pt>
                <c:pt idx="3">
                  <c:v>Ferryhill has the businesses, shops and services that I would like it to have</c:v>
                </c:pt>
                <c:pt idx="4">
                  <c:v>Ferryhill has accessible options to help support my efforts to keep fit and healthy</c:v>
                </c:pt>
                <c:pt idx="5">
                  <c:v>I see myself as a member of the Ferryhill community</c:v>
                </c:pt>
              </c:strCache>
            </c:strRef>
          </c:cat>
          <c:val>
            <c:numRef>
              <c:f>Sheet1!$E$2:$E$7</c:f>
              <c:numCache>
                <c:formatCode>0.00%</c:formatCode>
                <c:ptCount val="6"/>
                <c:pt idx="0">
                  <c:v>5.2400000000000002E-2</c:v>
                </c:pt>
                <c:pt idx="1">
                  <c:v>0.10050000000000001</c:v>
                </c:pt>
                <c:pt idx="2">
                  <c:v>0.10879999999999999</c:v>
                </c:pt>
                <c:pt idx="3">
                  <c:v>0.30049999999999999</c:v>
                </c:pt>
                <c:pt idx="4">
                  <c:v>0.24079999999999999</c:v>
                </c:pt>
                <c:pt idx="5">
                  <c:v>0.15709999999999999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1C-41DC-92E1-EFFC668F02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Sheet1!$A$2:$A$7</c:f>
              <c:strCache>
                <c:ptCount val="6"/>
                <c:pt idx="0">
                  <c:v>I can influence decisions affecting Ferryhill</c:v>
                </c:pt>
                <c:pt idx="1">
                  <c:v>I put a lot of time and effort into being part of the Ferryhill community</c:v>
                </c:pt>
                <c:pt idx="2">
                  <c:v>Ferryhill is an attractive town</c:v>
                </c:pt>
                <c:pt idx="3">
                  <c:v>Ferryhill has the businesses, shops and services that I would like it to have</c:v>
                </c:pt>
                <c:pt idx="4">
                  <c:v>Ferryhill has accessible options to help support my efforts to keep fit and healthy</c:v>
                </c:pt>
                <c:pt idx="5">
                  <c:v>I see myself as a member of the Ferryhill community</c:v>
                </c:pt>
              </c:strCache>
            </c:strRef>
          </c:cat>
          <c:val>
            <c:numRef>
              <c:f>Sheet1!$F$2:$F$7</c:f>
              <c:numCache>
                <c:formatCode>0.00%</c:formatCode>
                <c:ptCount val="6"/>
                <c:pt idx="0">
                  <c:v>5.2400000000000002E-2</c:v>
                </c:pt>
                <c:pt idx="1">
                  <c:v>5.2900000000000003E-2</c:v>
                </c:pt>
                <c:pt idx="2">
                  <c:v>4.6600000000000003E-2</c:v>
                </c:pt>
                <c:pt idx="3">
                  <c:v>9.3299999999999994E-2</c:v>
                </c:pt>
                <c:pt idx="4">
                  <c:v>8.8999999999999996E-2</c:v>
                </c:pt>
                <c:pt idx="5">
                  <c:v>0.16750000000000001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1C-41DC-92E1-EFFC668F02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2919-4A38-A8CB-19A4F29411D9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2919-4A38-A8CB-19A4F29411D9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2919-4A38-A8CB-19A4F29411D9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2919-4A38-A8CB-19A4F29411D9}"/>
              </c:ext>
            </c:extLst>
          </c:dPt>
          <c:cat>
            <c:strRef>
              <c:f>Sheet1!$A$2:$A$5</c:f>
              <c:strCache>
                <c:ptCount val="4"/>
                <c:pt idx="0">
                  <c:v>Finding it difficult to get by</c:v>
                </c:pt>
                <c:pt idx="1">
                  <c:v>Just getting by</c:v>
                </c:pt>
                <c:pt idx="2">
                  <c:v>Doing okay</c:v>
                </c:pt>
                <c:pt idx="3">
                  <c:v>Living comfortably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8.4699999999999998E-2</c:v>
                </c:pt>
                <c:pt idx="1">
                  <c:v>0.17460000000000001</c:v>
                </c:pt>
                <c:pt idx="2">
                  <c:v>0.40739999999999998</c:v>
                </c:pt>
                <c:pt idx="3">
                  <c:v>0.33329999999999999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919-4A38-A8CB-19A4F29411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F6E9-412B-A7E4-F09A3B60093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F6E9-412B-A7E4-F09A3B600931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F6E9-412B-A7E4-F09A3B600931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F6E9-412B-A7E4-F09A3B600931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F6E9-412B-A7E4-F09A3B600931}"/>
              </c:ext>
            </c:extLst>
          </c:dPt>
          <c:cat>
            <c:strRef>
              <c:f>Sheet1!$A$2:$A$6</c:f>
              <c:strCache>
                <c:ptCount val="5"/>
                <c:pt idx="0">
                  <c:v>Very likely</c:v>
                </c:pt>
                <c:pt idx="1">
                  <c:v>Quite likely</c:v>
                </c:pt>
                <c:pt idx="2">
                  <c:v>Not sure</c:v>
                </c:pt>
                <c:pt idx="3">
                  <c:v>Unlikely</c:v>
                </c:pt>
                <c:pt idx="4">
                  <c:v>Very unlikely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6.7699999999999996E-2</c:v>
                </c:pt>
                <c:pt idx="1">
                  <c:v>7.8100000000000003E-2</c:v>
                </c:pt>
                <c:pt idx="2">
                  <c:v>0.25</c:v>
                </c:pt>
                <c:pt idx="3">
                  <c:v>0.23960000000000001</c:v>
                </c:pt>
                <c:pt idx="4">
                  <c:v>0.36459999999999998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6E9-412B-A7E4-F09A3B6009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Dean Bank Recreation Park</c:v>
                </c:pt>
                <c:pt idx="1">
                  <c:v>King George V Playing Fields ("Broom Rec")</c:v>
                </c:pt>
                <c:pt idx="2">
                  <c:v>Mainsforth Sports Complex ("The Cricket Ground")</c:v>
                </c:pt>
                <c:pt idx="3">
                  <c:v>Surtees Doorstep Green (Ferryhill Station)</c:v>
                </c:pt>
                <c:pt idx="4">
                  <c:v>Flower Beds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0.1777</c:v>
                </c:pt>
                <c:pt idx="1">
                  <c:v>7.6100000000000001E-2</c:v>
                </c:pt>
                <c:pt idx="2">
                  <c:v>0.1371</c:v>
                </c:pt>
                <c:pt idx="3">
                  <c:v>5.5800000000000002E-2</c:v>
                </c:pt>
                <c:pt idx="4">
                  <c:v>0.15229999999999999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FC-4743-B2D4-CC1123D3B7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Good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Dean Bank Recreation Park</c:v>
                </c:pt>
                <c:pt idx="1">
                  <c:v>King George V Playing Fields ("Broom Rec")</c:v>
                </c:pt>
                <c:pt idx="2">
                  <c:v>Mainsforth Sports Complex ("The Cricket Ground")</c:v>
                </c:pt>
                <c:pt idx="3">
                  <c:v>Surtees Doorstep Green (Ferryhill Station)</c:v>
                </c:pt>
                <c:pt idx="4">
                  <c:v>Flower Beds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0.23860000000000001</c:v>
                </c:pt>
                <c:pt idx="1">
                  <c:v>0.21829999999999999</c:v>
                </c:pt>
                <c:pt idx="2">
                  <c:v>0.23860000000000001</c:v>
                </c:pt>
                <c:pt idx="3">
                  <c:v>9.1399999999999995E-2</c:v>
                </c:pt>
                <c:pt idx="4">
                  <c:v>0.20300000000000001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FC-4743-B2D4-CC1123D3B7D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Fair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Dean Bank Recreation Park</c:v>
                </c:pt>
                <c:pt idx="1">
                  <c:v>King George V Playing Fields ("Broom Rec")</c:v>
                </c:pt>
                <c:pt idx="2">
                  <c:v>Mainsforth Sports Complex ("The Cricket Ground")</c:v>
                </c:pt>
                <c:pt idx="3">
                  <c:v>Surtees Doorstep Green (Ferryhill Station)</c:v>
                </c:pt>
                <c:pt idx="4">
                  <c:v>Flower Beds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0.23350000000000001</c:v>
                </c:pt>
                <c:pt idx="1">
                  <c:v>0.2792</c:v>
                </c:pt>
                <c:pt idx="2">
                  <c:v>0.1421</c:v>
                </c:pt>
                <c:pt idx="3">
                  <c:v>0.15740000000000001</c:v>
                </c:pt>
                <c:pt idx="4">
                  <c:v>0.1472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FC-4743-B2D4-CC1123D3B7D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Dean Bank Recreation Park</c:v>
                </c:pt>
                <c:pt idx="1">
                  <c:v>King George V Playing Fields ("Broom Rec")</c:v>
                </c:pt>
                <c:pt idx="2">
                  <c:v>Mainsforth Sports Complex ("The Cricket Ground")</c:v>
                </c:pt>
                <c:pt idx="3">
                  <c:v>Surtees Doorstep Green (Ferryhill Station)</c:v>
                </c:pt>
                <c:pt idx="4">
                  <c:v>Flower Beds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0.16750000000000001</c:v>
                </c:pt>
                <c:pt idx="1">
                  <c:v>0.16239999999999999</c:v>
                </c:pt>
                <c:pt idx="2">
                  <c:v>8.6300000000000002E-2</c:v>
                </c:pt>
                <c:pt idx="3">
                  <c:v>0.21829999999999999</c:v>
                </c:pt>
                <c:pt idx="4">
                  <c:v>0.12690000000000001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FC-4743-B2D4-CC1123D3B7D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Dean Bank Recreation Park</c:v>
                </c:pt>
                <c:pt idx="1">
                  <c:v>King George V Playing Fields ("Broom Rec")</c:v>
                </c:pt>
                <c:pt idx="2">
                  <c:v>Mainsforth Sports Complex ("The Cricket Ground")</c:v>
                </c:pt>
                <c:pt idx="3">
                  <c:v>Surtees Doorstep Green (Ferryhill Station)</c:v>
                </c:pt>
                <c:pt idx="4">
                  <c:v>Flower Beds</c:v>
                </c:pt>
              </c:strCache>
            </c:strRef>
          </c:cat>
          <c:val>
            <c:numRef>
              <c:f>Sheet1!$F$2:$F$6</c:f>
              <c:numCache>
                <c:formatCode>0.00%</c:formatCode>
                <c:ptCount val="5"/>
                <c:pt idx="0">
                  <c:v>0.1827</c:v>
                </c:pt>
                <c:pt idx="1">
                  <c:v>0.26400000000000001</c:v>
                </c:pt>
                <c:pt idx="2">
                  <c:v>0.39589999999999997</c:v>
                </c:pt>
                <c:pt idx="3">
                  <c:v>0.47720000000000001</c:v>
                </c:pt>
                <c:pt idx="4">
                  <c:v>0.37059999999999998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FC-4743-B2D4-CC1123D3B7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confident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Using the internet to find reliable information</c:v>
                </c:pt>
                <c:pt idx="1">
                  <c:v>Cooking a meal from basic ingredients</c:v>
                </c:pt>
                <c:pt idx="2">
                  <c:v>Carrying out basic repair jobs around the home</c:v>
                </c:pt>
              </c:strCache>
            </c:strRef>
          </c:cat>
          <c:val>
            <c:numRef>
              <c:f>Sheet1!$B$2:$B$4</c:f>
              <c:numCache>
                <c:formatCode>0.00%</c:formatCode>
                <c:ptCount val="3"/>
                <c:pt idx="0">
                  <c:v>0.48220000000000002</c:v>
                </c:pt>
                <c:pt idx="1">
                  <c:v>0.3417</c:v>
                </c:pt>
                <c:pt idx="2">
                  <c:v>0.21029999999999999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95-424B-9AEA-F461D1D50D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Fairly confident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Using the internet to find reliable information</c:v>
                </c:pt>
                <c:pt idx="1">
                  <c:v>Cooking a meal from basic ingredients</c:v>
                </c:pt>
                <c:pt idx="2">
                  <c:v>Carrying out basic repair jobs around the home</c:v>
                </c:pt>
              </c:strCache>
            </c:strRef>
          </c:cat>
          <c:val>
            <c:numRef>
              <c:f>Sheet1!$C$2:$C$4</c:f>
              <c:numCache>
                <c:formatCode>0.00%</c:formatCode>
                <c:ptCount val="3"/>
                <c:pt idx="0">
                  <c:v>0.34010000000000001</c:v>
                </c:pt>
                <c:pt idx="1">
                  <c:v>0.22109999999999999</c:v>
                </c:pt>
                <c:pt idx="2">
                  <c:v>0.25640000000000002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95-424B-9AEA-F461D1D50D8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OK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Using the internet to find reliable information</c:v>
                </c:pt>
                <c:pt idx="1">
                  <c:v>Cooking a meal from basic ingredients</c:v>
                </c:pt>
                <c:pt idx="2">
                  <c:v>Carrying out basic repair jobs around the home</c:v>
                </c:pt>
              </c:strCache>
            </c:strRef>
          </c:cat>
          <c:val>
            <c:numRef>
              <c:f>Sheet1!$D$2:$D$4</c:f>
              <c:numCache>
                <c:formatCode>0.00%</c:formatCode>
                <c:ptCount val="3"/>
                <c:pt idx="0">
                  <c:v>0.1472</c:v>
                </c:pt>
                <c:pt idx="1">
                  <c:v>0.25130000000000002</c:v>
                </c:pt>
                <c:pt idx="2">
                  <c:v>0.2923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795-424B-9AEA-F461D1D50D8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 very confident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Using the internet to find reliable information</c:v>
                </c:pt>
                <c:pt idx="1">
                  <c:v>Cooking a meal from basic ingredients</c:v>
                </c:pt>
                <c:pt idx="2">
                  <c:v>Carrying out basic repair jobs around the home</c:v>
                </c:pt>
              </c:strCache>
            </c:strRef>
          </c:cat>
          <c:val>
            <c:numRef>
              <c:f>Sheet1!$E$2:$E$4</c:f>
              <c:numCache>
                <c:formatCode>0.00%</c:formatCode>
                <c:ptCount val="3"/>
                <c:pt idx="0">
                  <c:v>1.52E-2</c:v>
                </c:pt>
                <c:pt idx="1">
                  <c:v>8.0399999999999999E-2</c:v>
                </c:pt>
                <c:pt idx="2">
                  <c:v>0.159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795-424B-9AEA-F461D1D50D8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Not at all confident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Using the internet to find reliable information</c:v>
                </c:pt>
                <c:pt idx="1">
                  <c:v>Cooking a meal from basic ingredients</c:v>
                </c:pt>
                <c:pt idx="2">
                  <c:v>Carrying out basic repair jobs around the home</c:v>
                </c:pt>
              </c:strCache>
            </c:strRef>
          </c:cat>
          <c:val>
            <c:numRef>
              <c:f>Sheet1!$F$2:$F$4</c:f>
              <c:numCache>
                <c:formatCode>0.00%</c:formatCode>
                <c:ptCount val="3"/>
                <c:pt idx="0">
                  <c:v>1.52E-2</c:v>
                </c:pt>
                <c:pt idx="1">
                  <c:v>0.1055</c:v>
                </c:pt>
                <c:pt idx="2">
                  <c:v>8.2100000000000006E-2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95-424B-9AEA-F461D1D50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Excellent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Duncombe Cemetery</c:v>
                </c:pt>
                <c:pt idx="1">
                  <c:v>Allotments</c:v>
                </c:pt>
                <c:pt idx="2">
                  <c:v>Market</c:v>
                </c:pt>
                <c:pt idx="3">
                  <c:v>Market Place car park</c:v>
                </c:pt>
                <c:pt idx="4">
                  <c:v>Public toilets</c:v>
                </c:pt>
                <c:pt idx="5">
                  <c:v>Members Initiative Fund (small grants)</c:v>
                </c:pt>
                <c:pt idx="6">
                  <c:v>Christmas lights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0.14649999999999999</c:v>
                </c:pt>
                <c:pt idx="1">
                  <c:v>6.6699999999999995E-2</c:v>
                </c:pt>
                <c:pt idx="2">
                  <c:v>0.16059999999999999</c:v>
                </c:pt>
                <c:pt idx="3">
                  <c:v>0.1173</c:v>
                </c:pt>
                <c:pt idx="4">
                  <c:v>4.1000000000000002E-2</c:v>
                </c:pt>
                <c:pt idx="5">
                  <c:v>3.09E-2</c:v>
                </c:pt>
                <c:pt idx="6">
                  <c:v>0.37880000000000003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C6-46DA-8F59-2335D25C2E7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Good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Duncombe Cemetery</c:v>
                </c:pt>
                <c:pt idx="1">
                  <c:v>Allotments</c:v>
                </c:pt>
                <c:pt idx="2">
                  <c:v>Market</c:v>
                </c:pt>
                <c:pt idx="3">
                  <c:v>Market Place car park</c:v>
                </c:pt>
                <c:pt idx="4">
                  <c:v>Public toilets</c:v>
                </c:pt>
                <c:pt idx="5">
                  <c:v>Members Initiative Fund (small grants)</c:v>
                </c:pt>
                <c:pt idx="6">
                  <c:v>Christmas lights</c:v>
                </c:pt>
              </c:strCache>
            </c:strRef>
          </c:cat>
          <c:val>
            <c:numRef>
              <c:f>Sheet1!$C$2:$C$8</c:f>
              <c:numCache>
                <c:formatCode>0.00%</c:formatCode>
                <c:ptCount val="7"/>
                <c:pt idx="0">
                  <c:v>0.17169999999999999</c:v>
                </c:pt>
                <c:pt idx="1">
                  <c:v>0.16919999999999999</c:v>
                </c:pt>
                <c:pt idx="2">
                  <c:v>0.28499999999999998</c:v>
                </c:pt>
                <c:pt idx="3">
                  <c:v>0.2908</c:v>
                </c:pt>
                <c:pt idx="4">
                  <c:v>6.6699999999999995E-2</c:v>
                </c:pt>
                <c:pt idx="5">
                  <c:v>6.1899999999999997E-2</c:v>
                </c:pt>
                <c:pt idx="6">
                  <c:v>0.2727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C6-46DA-8F59-2335D25C2E7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Fair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Duncombe Cemetery</c:v>
                </c:pt>
                <c:pt idx="1">
                  <c:v>Allotments</c:v>
                </c:pt>
                <c:pt idx="2">
                  <c:v>Market</c:v>
                </c:pt>
                <c:pt idx="3">
                  <c:v>Market Place car park</c:v>
                </c:pt>
                <c:pt idx="4">
                  <c:v>Public toilets</c:v>
                </c:pt>
                <c:pt idx="5">
                  <c:v>Members Initiative Fund (small grants)</c:v>
                </c:pt>
                <c:pt idx="6">
                  <c:v>Christmas lights</c:v>
                </c:pt>
              </c:strCache>
            </c:strRef>
          </c:cat>
          <c:val>
            <c:numRef>
              <c:f>Sheet1!$D$2:$D$8</c:f>
              <c:numCache>
                <c:formatCode>0.00%</c:formatCode>
                <c:ptCount val="7"/>
                <c:pt idx="0">
                  <c:v>0.19700000000000001</c:v>
                </c:pt>
                <c:pt idx="1">
                  <c:v>0.27689999999999998</c:v>
                </c:pt>
                <c:pt idx="2">
                  <c:v>0.23830000000000001</c:v>
                </c:pt>
                <c:pt idx="3">
                  <c:v>0.30099999999999999</c:v>
                </c:pt>
                <c:pt idx="4">
                  <c:v>8.2100000000000006E-2</c:v>
                </c:pt>
                <c:pt idx="5">
                  <c:v>0.18559999999999999</c:v>
                </c:pt>
                <c:pt idx="6">
                  <c:v>0.1414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C6-46DA-8F59-2335D25C2E7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Poor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Duncombe Cemetery</c:v>
                </c:pt>
                <c:pt idx="1">
                  <c:v>Allotments</c:v>
                </c:pt>
                <c:pt idx="2">
                  <c:v>Market</c:v>
                </c:pt>
                <c:pt idx="3">
                  <c:v>Market Place car park</c:v>
                </c:pt>
                <c:pt idx="4">
                  <c:v>Public toilets</c:v>
                </c:pt>
                <c:pt idx="5">
                  <c:v>Members Initiative Fund (small grants)</c:v>
                </c:pt>
                <c:pt idx="6">
                  <c:v>Christmas lights</c:v>
                </c:pt>
              </c:strCache>
            </c:strRef>
          </c:cat>
          <c:val>
            <c:numRef>
              <c:f>Sheet1!$E$2:$E$8</c:f>
              <c:numCache>
                <c:formatCode>0.00%</c:formatCode>
                <c:ptCount val="7"/>
                <c:pt idx="0">
                  <c:v>9.6000000000000002E-2</c:v>
                </c:pt>
                <c:pt idx="1">
                  <c:v>0.12820000000000001</c:v>
                </c:pt>
                <c:pt idx="2">
                  <c:v>0.16059999999999999</c:v>
                </c:pt>
                <c:pt idx="3">
                  <c:v>0.12239999999999999</c:v>
                </c:pt>
                <c:pt idx="4">
                  <c:v>0.55900000000000005</c:v>
                </c:pt>
                <c:pt idx="5">
                  <c:v>0.14949999999999999</c:v>
                </c:pt>
                <c:pt idx="6">
                  <c:v>7.5800000000000006E-2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C6-46DA-8F59-2335D25C2E7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Don't know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Sheet1!$A$2:$A$8</c:f>
              <c:strCache>
                <c:ptCount val="7"/>
                <c:pt idx="0">
                  <c:v>Duncombe Cemetery</c:v>
                </c:pt>
                <c:pt idx="1">
                  <c:v>Allotments</c:v>
                </c:pt>
                <c:pt idx="2">
                  <c:v>Market</c:v>
                </c:pt>
                <c:pt idx="3">
                  <c:v>Market Place car park</c:v>
                </c:pt>
                <c:pt idx="4">
                  <c:v>Public toilets</c:v>
                </c:pt>
                <c:pt idx="5">
                  <c:v>Members Initiative Fund (small grants)</c:v>
                </c:pt>
                <c:pt idx="6">
                  <c:v>Christmas lights</c:v>
                </c:pt>
              </c:strCache>
            </c:strRef>
          </c:cat>
          <c:val>
            <c:numRef>
              <c:f>Sheet1!$F$2:$F$8</c:f>
              <c:numCache>
                <c:formatCode>0.00%</c:formatCode>
                <c:ptCount val="7"/>
                <c:pt idx="0">
                  <c:v>0.38890000000000002</c:v>
                </c:pt>
                <c:pt idx="1">
                  <c:v>0.35899999999999999</c:v>
                </c:pt>
                <c:pt idx="2">
                  <c:v>0.15540000000000001</c:v>
                </c:pt>
                <c:pt idx="3">
                  <c:v>0.16839999999999999</c:v>
                </c:pt>
                <c:pt idx="4">
                  <c:v>0.25130000000000002</c:v>
                </c:pt>
                <c:pt idx="5">
                  <c:v>0.57220000000000004</c:v>
                </c:pt>
                <c:pt idx="6">
                  <c:v>0.1313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C6-46DA-8F59-2335D25C2E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4E8-41FE-9F0F-7BDCB4BB87D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4E8-41FE-9F0F-7BDCB4BB87DD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04E8-41FE-9F0F-7BDCB4BB87DD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04E8-41FE-9F0F-7BDCB4BB87DD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04E8-41FE-9F0F-7BDCB4BB87DD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04E8-41FE-9F0F-7BDCB4BB87DD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04E8-41FE-9F0F-7BDCB4BB87DD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04E8-41FE-9F0F-7BDCB4BB87DD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04E8-41FE-9F0F-7BDCB4BB87DD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04E8-41FE-9F0F-7BDCB4BB87DD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04E8-41FE-9F0F-7BDCB4BB87DD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04E8-41FE-9F0F-7BDCB4BB87DD}"/>
              </c:ext>
            </c:extLst>
          </c:dPt>
          <c:cat>
            <c:strRef>
              <c:f>Sheet1!$A$2:$A$13</c:f>
              <c:strCache>
                <c:ptCount val="12"/>
                <c:pt idx="0">
                  <c:v>Party in the Park (e.g. Queen’s Jubilee)</c:v>
                </c:pt>
                <c:pt idx="1">
                  <c:v>Miners' Banner Parades</c:v>
                </c:pt>
                <c:pt idx="2">
                  <c:v>Senior Citizens' Trip</c:v>
                </c:pt>
                <c:pt idx="3">
                  <c:v>Art and Photography Exhibition</c:v>
                </c:pt>
                <c:pt idx="4">
                  <c:v>Summer Fayre</c:v>
                </c:pt>
                <c:pt idx="5">
                  <c:v>Fireworks Display</c:v>
                </c:pt>
                <c:pt idx="6">
                  <c:v>Remembrance Sunday</c:v>
                </c:pt>
                <c:pt idx="7">
                  <c:v>Christmas Fayre</c:v>
                </c:pt>
                <c:pt idx="8">
                  <c:v>Santa Tour</c:v>
                </c:pt>
                <c:pt idx="9">
                  <c:v>Music Festival (e.g. FerryFest)</c:v>
                </c:pt>
                <c:pt idx="10">
                  <c:v>Grants to Support Community Events</c:v>
                </c:pt>
                <c:pt idx="11">
                  <c:v>Other (please specify)</c:v>
                </c:pt>
              </c:strCache>
            </c:strRef>
          </c:cat>
          <c:val>
            <c:numRef>
              <c:f>Sheet1!$B$2:$B$13</c:f>
              <c:numCache>
                <c:formatCode>0.00%</c:formatCode>
                <c:ptCount val="12"/>
                <c:pt idx="0">
                  <c:v>0.51500000000000001</c:v>
                </c:pt>
                <c:pt idx="1">
                  <c:v>0.13500000000000001</c:v>
                </c:pt>
                <c:pt idx="2">
                  <c:v>6.5000000000000002E-2</c:v>
                </c:pt>
                <c:pt idx="3">
                  <c:v>0.12</c:v>
                </c:pt>
                <c:pt idx="4">
                  <c:v>0.48</c:v>
                </c:pt>
                <c:pt idx="5">
                  <c:v>0.64</c:v>
                </c:pt>
                <c:pt idx="6">
                  <c:v>0.44500000000000001</c:v>
                </c:pt>
                <c:pt idx="7">
                  <c:v>0.49</c:v>
                </c:pt>
                <c:pt idx="8">
                  <c:v>0.155</c:v>
                </c:pt>
                <c:pt idx="9">
                  <c:v>0.3</c:v>
                </c:pt>
                <c:pt idx="10">
                  <c:v>8.5000000000000006E-2</c:v>
                </c:pt>
                <c:pt idx="11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04E8-41FE-9F0F-7BDCB4BB87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0FE4-4D8C-94D2-CD70364835B5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0FE4-4D8C-94D2-CD70364835B5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0FE4-4D8C-94D2-CD70364835B5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0FE4-4D8C-94D2-CD70364835B5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0FE4-4D8C-94D2-CD70364835B5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0FE4-4D8C-94D2-CD70364835B5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0FE4-4D8C-94D2-CD70364835B5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0FE4-4D8C-94D2-CD70364835B5}"/>
              </c:ext>
            </c:extLst>
          </c:dPt>
          <c:cat>
            <c:strRef>
              <c:f>Sheet1!$A$2:$A$9</c:f>
              <c:strCache>
                <c:ptCount val="8"/>
                <c:pt idx="0">
                  <c:v>10-17</c:v>
                </c:pt>
                <c:pt idx="1">
                  <c:v>18 - 24</c:v>
                </c:pt>
                <c:pt idx="2">
                  <c:v>25 - 34</c:v>
                </c:pt>
                <c:pt idx="3">
                  <c:v>35 - 44</c:v>
                </c:pt>
                <c:pt idx="4">
                  <c:v>45 - 54</c:v>
                </c:pt>
                <c:pt idx="5">
                  <c:v>55 - 64</c:v>
                </c:pt>
                <c:pt idx="6">
                  <c:v>65- 74</c:v>
                </c:pt>
                <c:pt idx="7">
                  <c:v>75+</c:v>
                </c:pt>
              </c:strCache>
            </c:strRef>
          </c:cat>
          <c:val>
            <c:numRef>
              <c:f>Sheet1!$B$2:$B$9</c:f>
              <c:numCache>
                <c:formatCode>0.00%</c:formatCode>
                <c:ptCount val="8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FE4-4D8C-94D2-CD70364835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7EBC-42B3-A3EF-2D7A2DF2815B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7EBC-42B3-A3EF-2D7A2DF2815B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7EBC-42B3-A3EF-2D7A2DF2815B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7EBC-42B3-A3EF-2D7A2DF2815B}"/>
              </c:ext>
            </c:extLst>
          </c:dPt>
          <c:cat>
            <c:strRef>
              <c:f>Sheet1!$A$2:$A$5</c:f>
              <c:strCache>
                <c:ptCount val="4"/>
                <c:pt idx="0">
                  <c:v>Male</c:v>
                </c:pt>
                <c:pt idx="1">
                  <c:v>Female</c:v>
                </c:pt>
                <c:pt idx="2">
                  <c:v>Other</c:v>
                </c:pt>
                <c:pt idx="3">
                  <c:v>Prefer not to say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0.55279999999999996</c:v>
                </c:pt>
                <c:pt idx="1">
                  <c:v>0.38190000000000002</c:v>
                </c:pt>
                <c:pt idx="2">
                  <c:v>3.0200000000000001E-2</c:v>
                </c:pt>
                <c:pt idx="3">
                  <c:v>3.5200000000000002E-2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EBC-42B3-A3EF-2D7A2DF281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8D9-46EF-B5F9-8D6B8E674A93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8D9-46EF-B5F9-8D6B8E674A93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8D9-46EF-B5F9-8D6B8E674A93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68D9-46EF-B5F9-8D6B8E674A93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68D9-46EF-B5F9-8D6B8E674A93}"/>
              </c:ext>
            </c:extLst>
          </c:dPt>
          <c:cat>
            <c:strRef>
              <c:f>Sheet1!$A$2:$A$6</c:f>
              <c:strCache>
                <c:ptCount val="5"/>
                <c:pt idx="0">
                  <c:v>All my life</c:v>
                </c:pt>
                <c:pt idx="1">
                  <c:v>10+ years</c:v>
                </c:pt>
                <c:pt idx="2">
                  <c:v>3-10 years</c:v>
                </c:pt>
                <c:pt idx="3">
                  <c:v>1-3 years</c:v>
                </c:pt>
                <c:pt idx="4">
                  <c:v>Less than a year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0.45639999999999997</c:v>
                </c:pt>
                <c:pt idx="1">
                  <c:v>0.1179</c:v>
                </c:pt>
                <c:pt idx="2">
                  <c:v>0.1333</c:v>
                </c:pt>
                <c:pt idx="3">
                  <c:v>6.6699999999999995E-2</c:v>
                </c:pt>
                <c:pt idx="4">
                  <c:v>0.22559999999999999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8D9-46EF-B5F9-8D6B8E674A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5507-4C5C-9AA5-236425F25BA1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5507-4C5C-9AA5-236425F25BA1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5507-4C5C-9AA5-236425F25BA1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5507-4C5C-9AA5-236425F25BA1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5507-4C5C-9AA5-236425F25BA1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5507-4C5C-9AA5-236425F25BA1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5507-4C5C-9AA5-236425F25BA1}"/>
              </c:ext>
            </c:extLst>
          </c:dPt>
          <c:dPt>
            <c:idx val="7"/>
            <c:invertIfNegative val="0"/>
            <c:bubble3D val="0"/>
            <c:spPr>
              <a:solidFill>
                <a:srgbClr val="C7B879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F-5507-4C5C-9AA5-236425F25BA1}"/>
              </c:ext>
            </c:extLst>
          </c:dPt>
          <c:dPt>
            <c:idx val="8"/>
            <c:invertIfNegative val="0"/>
            <c:bubble3D val="0"/>
            <c:spPr>
              <a:solidFill>
                <a:srgbClr val="DB4D5C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1-5507-4C5C-9AA5-236425F25BA1}"/>
              </c:ext>
            </c:extLst>
          </c:dPt>
          <c:dPt>
            <c:idx val="9"/>
            <c:invertIfNegative val="0"/>
            <c:bubble3D val="0"/>
            <c:spPr>
              <a:solidFill>
                <a:srgbClr val="76808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3-5507-4C5C-9AA5-236425F25BA1}"/>
              </c:ext>
            </c:extLst>
          </c:dPt>
          <c:dPt>
            <c:idx val="1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5-5507-4C5C-9AA5-236425F25BA1}"/>
              </c:ext>
            </c:extLst>
          </c:dPt>
          <c:dPt>
            <c:idx val="1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7-5507-4C5C-9AA5-236425F25BA1}"/>
              </c:ext>
            </c:extLst>
          </c:dPt>
          <c:dPt>
            <c:idx val="1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9-5507-4C5C-9AA5-236425F25BA1}"/>
              </c:ext>
            </c:extLst>
          </c:dPt>
          <c:dPt>
            <c:idx val="1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1B-5507-4C5C-9AA5-236425F25BA1}"/>
              </c:ext>
            </c:extLst>
          </c:dPt>
          <c:cat>
            <c:strRef>
              <c:f>Sheet1!$A$2:$A$15</c:f>
              <c:strCache>
                <c:ptCount val="14"/>
                <c:pt idx="0">
                  <c:v>Employed full time</c:v>
                </c:pt>
                <c:pt idx="1">
                  <c:v>Employed part time</c:v>
                </c:pt>
                <c:pt idx="2">
                  <c:v>Self-employed full time</c:v>
                </c:pt>
                <c:pt idx="3">
                  <c:v>Self-employed part time</c:v>
                </c:pt>
                <c:pt idx="4">
                  <c:v>Looking for work</c:v>
                </c:pt>
                <c:pt idx="5">
                  <c:v>At school </c:v>
                </c:pt>
                <c:pt idx="6">
                  <c:v>Student (FE/HE)</c:v>
                </c:pt>
                <c:pt idx="7">
                  <c:v>Long term sick or disabled</c:v>
                </c:pt>
                <c:pt idx="8">
                  <c:v>Looking after family or home</c:v>
                </c:pt>
                <c:pt idx="9">
                  <c:v>Pensioner/retired</c:v>
                </c:pt>
                <c:pt idx="10">
                  <c:v>Physical health condition(s)</c:v>
                </c:pt>
                <c:pt idx="11">
                  <c:v>Mental health condition(s)</c:v>
                </c:pt>
                <c:pt idx="12">
                  <c:v>I have children under 18 in Ferryhill</c:v>
                </c:pt>
                <c:pt idx="13">
                  <c:v>I do not have children in Ferryhill</c:v>
                </c:pt>
              </c:strCache>
            </c:strRef>
          </c:cat>
          <c:val>
            <c:numRef>
              <c:f>Sheet1!$B$2:$B$15</c:f>
              <c:numCache>
                <c:formatCode>0.00%</c:formatCode>
                <c:ptCount val="14"/>
                <c:pt idx="0">
                  <c:v>1.0200000000000001E-2</c:v>
                </c:pt>
                <c:pt idx="1">
                  <c:v>2.5399999999999999E-2</c:v>
                </c:pt>
                <c:pt idx="2">
                  <c:v>0</c:v>
                </c:pt>
                <c:pt idx="3">
                  <c:v>1.0200000000000001E-2</c:v>
                </c:pt>
                <c:pt idx="4">
                  <c:v>6.0900000000000003E-2</c:v>
                </c:pt>
                <c:pt idx="5">
                  <c:v>0.94420000000000004</c:v>
                </c:pt>
                <c:pt idx="6">
                  <c:v>0.1827</c:v>
                </c:pt>
                <c:pt idx="7">
                  <c:v>1.52E-2</c:v>
                </c:pt>
                <c:pt idx="8">
                  <c:v>2.5399999999999999E-2</c:v>
                </c:pt>
                <c:pt idx="9">
                  <c:v>5.1000000000000004E-3</c:v>
                </c:pt>
                <c:pt idx="10">
                  <c:v>3.0499999999999999E-2</c:v>
                </c:pt>
                <c:pt idx="11">
                  <c:v>7.1099999999999997E-2</c:v>
                </c:pt>
                <c:pt idx="12">
                  <c:v>5.1000000000000004E-3</c:v>
                </c:pt>
                <c:pt idx="13">
                  <c:v>0.43149999999999999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5507-4C5C-9AA5-236425F25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4A87-4B7C-A7B0-CC5220FE0ECA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4A87-4B7C-A7B0-CC5220FE0ECA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4A87-4B7C-A7B0-CC5220FE0ECA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4A87-4B7C-A7B0-CC5220FE0ECA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4A87-4B7C-A7B0-CC5220FE0ECA}"/>
              </c:ext>
            </c:extLst>
          </c:dPt>
          <c:dPt>
            <c:idx val="5"/>
            <c:invertIfNegative val="0"/>
            <c:bubble3D val="0"/>
            <c:spPr>
              <a:solidFill>
                <a:srgbClr val="7D5E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B-4A87-4B7C-A7B0-CC5220FE0ECA}"/>
              </c:ext>
            </c:extLst>
          </c:dPt>
          <c:dPt>
            <c:idx val="6"/>
            <c:invertIfNegative val="0"/>
            <c:bubble3D val="0"/>
            <c:spPr>
              <a:solidFill>
                <a:srgbClr val="D25F9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D-4A87-4B7C-A7B0-CC5220FE0ECA}"/>
              </c:ext>
            </c:extLst>
          </c:dPt>
          <c:cat>
            <c:strRef>
              <c:f>Sheet1!$A$2:$A$8</c:f>
              <c:strCache>
                <c:ptCount val="7"/>
                <c:pt idx="0">
                  <c:v>Drive myself, by car, van or motorbike</c:v>
                </c:pt>
                <c:pt idx="1">
                  <c:v>Get a lift with someone</c:v>
                </c:pt>
                <c:pt idx="2">
                  <c:v>Bus</c:v>
                </c:pt>
                <c:pt idx="3">
                  <c:v>Cycle</c:v>
                </c:pt>
                <c:pt idx="4">
                  <c:v>Walk</c:v>
                </c:pt>
                <c:pt idx="5">
                  <c:v>I usually work/study from home</c:v>
                </c:pt>
                <c:pt idx="6">
                  <c:v>Does not apply</c:v>
                </c:pt>
              </c:strCache>
            </c:strRef>
          </c:cat>
          <c:val>
            <c:numRef>
              <c:f>Sheet1!$B$2:$B$8</c:f>
              <c:numCache>
                <c:formatCode>0.00%</c:formatCode>
                <c:ptCount val="7"/>
                <c:pt idx="0">
                  <c:v>0.05</c:v>
                </c:pt>
                <c:pt idx="1">
                  <c:v>0.36499999999999999</c:v>
                </c:pt>
                <c:pt idx="2">
                  <c:v>0.35</c:v>
                </c:pt>
                <c:pt idx="3">
                  <c:v>0.05</c:v>
                </c:pt>
                <c:pt idx="4">
                  <c:v>0.40500000000000003</c:v>
                </c:pt>
                <c:pt idx="5">
                  <c:v>0</c:v>
                </c:pt>
                <c:pt idx="6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A87-4B7C-A7B0-CC5220FE0E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F7B6-40ED-984D-C55D1D70C3C0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F7B6-40ED-984D-C55D1D70C3C0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F7B6-40ED-984D-C55D1D70C3C0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F7B6-40ED-984D-C55D1D70C3C0}"/>
              </c:ext>
            </c:extLst>
          </c:dPt>
          <c:cat>
            <c:strRef>
              <c:f>Sheet1!$A$2:$A$5</c:f>
              <c:strCache>
                <c:ptCount val="4"/>
                <c:pt idx="0">
                  <c:v>Less than 5</c:v>
                </c:pt>
                <c:pt idx="1">
                  <c:v>5-6</c:v>
                </c:pt>
                <c:pt idx="2">
                  <c:v>7-8</c:v>
                </c:pt>
                <c:pt idx="3">
                  <c:v>9 or more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8.0399999999999999E-2</c:v>
                </c:pt>
                <c:pt idx="1">
                  <c:v>0.2261</c:v>
                </c:pt>
                <c:pt idx="2">
                  <c:v>0.46229999999999999</c:v>
                </c:pt>
                <c:pt idx="3">
                  <c:v>0.23119999999999999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7B6-40ED-984D-C55D1D70C3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6191-490F-A734-7941165285BD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6191-490F-A734-7941165285BD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6191-490F-A734-7941165285BD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6191-490F-A734-7941165285BD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6191-490F-A734-7941165285BD}"/>
              </c:ext>
            </c:extLst>
          </c:dPt>
          <c:cat>
            <c:strRef>
              <c:f>Sheet1!$A$2:$A$6</c:f>
              <c:strCache>
                <c:ptCount val="5"/>
                <c:pt idx="0">
                  <c:v>0</c:v>
                </c:pt>
                <c:pt idx="1">
                  <c:v>1 or 2</c:v>
                </c:pt>
                <c:pt idx="2">
                  <c:v>3 or 4</c:v>
                </c:pt>
                <c:pt idx="3">
                  <c:v>5</c:v>
                </c:pt>
                <c:pt idx="4">
                  <c:v>6 or more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0.14499999999999999</c:v>
                </c:pt>
                <c:pt idx="1">
                  <c:v>0.39</c:v>
                </c:pt>
                <c:pt idx="2">
                  <c:v>0.29499999999999998</c:v>
                </c:pt>
                <c:pt idx="3">
                  <c:v>0.115</c:v>
                </c:pt>
                <c:pt idx="4">
                  <c:v>5.5E-2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191-490F-A734-7941165285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Feel happy?</c:v>
                </c:pt>
                <c:pt idx="1">
                  <c:v>Feel sad?</c:v>
                </c:pt>
                <c:pt idx="2">
                  <c:v>Feel stressed?</c:v>
                </c:pt>
                <c:pt idx="3">
                  <c:v>Have a lot of energy?</c:v>
                </c:pt>
                <c:pt idx="4">
                  <c:v>Feel lonely?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2.53E-2</c:v>
                </c:pt>
                <c:pt idx="1">
                  <c:v>0.1406</c:v>
                </c:pt>
                <c:pt idx="2">
                  <c:v>7.2499999999999995E-2</c:v>
                </c:pt>
                <c:pt idx="3">
                  <c:v>3.1099999999999999E-2</c:v>
                </c:pt>
                <c:pt idx="4">
                  <c:v>0.32990000000000003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12-4E6F-AD77-85DF96AF3C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Feel happy?</c:v>
                </c:pt>
                <c:pt idx="1">
                  <c:v>Feel sad?</c:v>
                </c:pt>
                <c:pt idx="2">
                  <c:v>Feel stressed?</c:v>
                </c:pt>
                <c:pt idx="3">
                  <c:v>Have a lot of energy?</c:v>
                </c:pt>
                <c:pt idx="4">
                  <c:v>Feel lonely?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7.0699999999999999E-2</c:v>
                </c:pt>
                <c:pt idx="1">
                  <c:v>0.30730000000000002</c:v>
                </c:pt>
                <c:pt idx="2">
                  <c:v>0.25390000000000001</c:v>
                </c:pt>
                <c:pt idx="3">
                  <c:v>0.1658</c:v>
                </c:pt>
                <c:pt idx="4">
                  <c:v>0.27839999999999998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12-4E6F-AD77-85DF96AF3C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Sometimes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Feel happy?</c:v>
                </c:pt>
                <c:pt idx="1">
                  <c:v>Feel sad?</c:v>
                </c:pt>
                <c:pt idx="2">
                  <c:v>Feel stressed?</c:v>
                </c:pt>
                <c:pt idx="3">
                  <c:v>Have a lot of energy?</c:v>
                </c:pt>
                <c:pt idx="4">
                  <c:v>Feel lonely?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0.2424</c:v>
                </c:pt>
                <c:pt idx="1">
                  <c:v>0.35420000000000001</c:v>
                </c:pt>
                <c:pt idx="2">
                  <c:v>0.27460000000000001</c:v>
                </c:pt>
                <c:pt idx="3">
                  <c:v>0.19689999999999999</c:v>
                </c:pt>
                <c:pt idx="4">
                  <c:v>0.20619999999999999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12-4E6F-AD77-85DF96AF3C0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Often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Feel happy?</c:v>
                </c:pt>
                <c:pt idx="1">
                  <c:v>Feel sad?</c:v>
                </c:pt>
                <c:pt idx="2">
                  <c:v>Feel stressed?</c:v>
                </c:pt>
                <c:pt idx="3">
                  <c:v>Have a lot of energy?</c:v>
                </c:pt>
                <c:pt idx="4">
                  <c:v>Feel lonely?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0.38890000000000002</c:v>
                </c:pt>
                <c:pt idx="1">
                  <c:v>0.1406</c:v>
                </c:pt>
                <c:pt idx="2">
                  <c:v>0.23830000000000001</c:v>
                </c:pt>
                <c:pt idx="3">
                  <c:v>0.29530000000000001</c:v>
                </c:pt>
                <c:pt idx="4">
                  <c:v>0.1134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12-4E6F-AD77-85DF96AF3C0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All or almost all of the time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Feel happy?</c:v>
                </c:pt>
                <c:pt idx="1">
                  <c:v>Feel sad?</c:v>
                </c:pt>
                <c:pt idx="2">
                  <c:v>Feel stressed?</c:v>
                </c:pt>
                <c:pt idx="3">
                  <c:v>Have a lot of energy?</c:v>
                </c:pt>
                <c:pt idx="4">
                  <c:v>Feel lonely?</c:v>
                </c:pt>
              </c:strCache>
            </c:strRef>
          </c:cat>
          <c:val>
            <c:numRef>
              <c:f>Sheet1!$F$2:$F$6</c:f>
              <c:numCache>
                <c:formatCode>0.00%</c:formatCode>
                <c:ptCount val="5"/>
                <c:pt idx="0">
                  <c:v>0.2727</c:v>
                </c:pt>
                <c:pt idx="1">
                  <c:v>5.7299999999999997E-2</c:v>
                </c:pt>
                <c:pt idx="2">
                  <c:v>0.16059999999999999</c:v>
                </c:pt>
                <c:pt idx="3">
                  <c:v>0.31090000000000001</c:v>
                </c:pt>
                <c:pt idx="4">
                  <c:v>7.22E-2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812-4E6F-AD77-85DF96AF3C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F6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1-881F-4B18-8154-35561D6C67A2}"/>
              </c:ext>
            </c:extLst>
          </c:dPt>
          <c:dPt>
            <c:idx val="1"/>
            <c:invertIfNegative val="0"/>
            <c:bubble3D val="0"/>
            <c:spPr>
              <a:solidFill>
                <a:srgbClr val="507CB6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3-881F-4B18-8154-35561D6C67A2}"/>
              </c:ext>
            </c:extLst>
          </c:dPt>
          <c:dPt>
            <c:idx val="2"/>
            <c:invertIfNegative val="0"/>
            <c:bubble3D val="0"/>
            <c:spPr>
              <a:solidFill>
                <a:srgbClr val="F9BE00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5-881F-4B18-8154-35561D6C67A2}"/>
              </c:ext>
            </c:extLst>
          </c:dPt>
          <c:dPt>
            <c:idx val="3"/>
            <c:invertIfNegative val="0"/>
            <c:bubble3D val="0"/>
            <c:spPr>
              <a:solidFill>
                <a:srgbClr val="6BC8CD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7-881F-4B18-8154-35561D6C67A2}"/>
              </c:ext>
            </c:extLst>
          </c:dPt>
          <c:dPt>
            <c:idx val="4"/>
            <c:invertIfNegative val="0"/>
            <c:bubble3D val="0"/>
            <c:spPr>
              <a:solidFill>
                <a:srgbClr val="FF8B4F"/>
              </a:solidFill>
              <a:ln w="0">
                <a:noFill/>
              </a:ln>
            </c:spPr>
            <c:extLst>
              <c:ext xmlns:c16="http://schemas.microsoft.com/office/drawing/2014/chart" uri="{C3380CC4-5D6E-409C-BE32-E72D297353CC}">
                <c16:uniqueId val="{00000009-881F-4B18-8154-35561D6C67A2}"/>
              </c:ext>
            </c:extLst>
          </c:dPt>
          <c:cat>
            <c:strRef>
              <c:f>Sheet1!$A$2:$A$6</c:f>
              <c:strCache>
                <c:ptCount val="5"/>
                <c:pt idx="0">
                  <c:v>Very satisfied</c:v>
                </c:pt>
                <c:pt idx="1">
                  <c:v>Satisfied</c:v>
                </c:pt>
                <c:pt idx="2">
                  <c:v>Neither satisfied nor dissatisfied</c:v>
                </c:pt>
                <c:pt idx="3">
                  <c:v>Dissatisfied</c:v>
                </c:pt>
                <c:pt idx="4">
                  <c:v>Very dissatisfied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0.1608</c:v>
                </c:pt>
                <c:pt idx="1">
                  <c:v>0.41210000000000002</c:v>
                </c:pt>
                <c:pt idx="2">
                  <c:v>0.3216</c:v>
                </c:pt>
                <c:pt idx="3">
                  <c:v>6.5299999999999997E-2</c:v>
                </c:pt>
                <c:pt idx="4">
                  <c:v>4.02E-2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81F-4B18-8154-35561D6C67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optimistic about my future</c:v>
                </c:pt>
                <c:pt idx="1">
                  <c:v>Most days I get a sense of accomplishment from what I do</c:v>
                </c:pt>
                <c:pt idx="2">
                  <c:v>I generally feel that what I do in my life is worthwhile</c:v>
                </c:pt>
                <c:pt idx="3">
                  <c:v>I rarely have time to do the things I really enjoy</c:v>
                </c:pt>
                <c:pt idx="4">
                  <c:v>When things go wrong in my life it generally takes me a long time to get back to normal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2.5399999999999999E-2</c:v>
                </c:pt>
                <c:pt idx="1">
                  <c:v>7.5800000000000006E-2</c:v>
                </c:pt>
                <c:pt idx="2">
                  <c:v>4.0399999999999998E-2</c:v>
                </c:pt>
                <c:pt idx="3">
                  <c:v>0.23469999999999999</c:v>
                </c:pt>
                <c:pt idx="4">
                  <c:v>0.15229999999999999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62-4DD4-8A51-8B9286DFAB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optimistic about my future</c:v>
                </c:pt>
                <c:pt idx="1">
                  <c:v>Most days I get a sense of accomplishment from what I do</c:v>
                </c:pt>
                <c:pt idx="2">
                  <c:v>I generally feel that what I do in my life is worthwhile</c:v>
                </c:pt>
                <c:pt idx="3">
                  <c:v>I rarely have time to do the things I really enjoy</c:v>
                </c:pt>
                <c:pt idx="4">
                  <c:v>When things go wrong in my life it generally takes me a long time to get back to normal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8.1199999999999994E-2</c:v>
                </c:pt>
                <c:pt idx="1">
                  <c:v>0.1515</c:v>
                </c:pt>
                <c:pt idx="2">
                  <c:v>0.14649999999999999</c:v>
                </c:pt>
                <c:pt idx="3">
                  <c:v>0.32140000000000002</c:v>
                </c:pt>
                <c:pt idx="4">
                  <c:v>0.26900000000000002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62-4DD4-8A51-8B9286DFABD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 agree or disagree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optimistic about my future</c:v>
                </c:pt>
                <c:pt idx="1">
                  <c:v>Most days I get a sense of accomplishment from what I do</c:v>
                </c:pt>
                <c:pt idx="2">
                  <c:v>I generally feel that what I do in my life is worthwhile</c:v>
                </c:pt>
                <c:pt idx="3">
                  <c:v>I rarely have time to do the things I really enjoy</c:v>
                </c:pt>
                <c:pt idx="4">
                  <c:v>When things go wrong in my life it generally takes me a long time to get back to normal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0.30959999999999999</c:v>
                </c:pt>
                <c:pt idx="1">
                  <c:v>0.32829999999999998</c:v>
                </c:pt>
                <c:pt idx="2">
                  <c:v>0.2828</c:v>
                </c:pt>
                <c:pt idx="3">
                  <c:v>0.19900000000000001</c:v>
                </c:pt>
                <c:pt idx="4">
                  <c:v>0.21829999999999999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62-4DD4-8A51-8B9286DFABD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optimistic about my future</c:v>
                </c:pt>
                <c:pt idx="1">
                  <c:v>Most days I get a sense of accomplishment from what I do</c:v>
                </c:pt>
                <c:pt idx="2">
                  <c:v>I generally feel that what I do in my life is worthwhile</c:v>
                </c:pt>
                <c:pt idx="3">
                  <c:v>I rarely have time to do the things I really enjoy</c:v>
                </c:pt>
                <c:pt idx="4">
                  <c:v>When things go wrong in my life it generally takes me a long time to get back to normal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0.31469999999999998</c:v>
                </c:pt>
                <c:pt idx="1">
                  <c:v>0.36359999999999998</c:v>
                </c:pt>
                <c:pt idx="2">
                  <c:v>0.34339999999999998</c:v>
                </c:pt>
                <c:pt idx="3">
                  <c:v>0.1633</c:v>
                </c:pt>
                <c:pt idx="4">
                  <c:v>0.18779999999999999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62-4DD4-8A51-8B9286DFABD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I am optimistic about my future</c:v>
                </c:pt>
                <c:pt idx="1">
                  <c:v>Most days I get a sense of accomplishment from what I do</c:v>
                </c:pt>
                <c:pt idx="2">
                  <c:v>I generally feel that what I do in my life is worthwhile</c:v>
                </c:pt>
                <c:pt idx="3">
                  <c:v>I rarely have time to do the things I really enjoy</c:v>
                </c:pt>
                <c:pt idx="4">
                  <c:v>When things go wrong in my life it generally takes me a long time to get back to normal</c:v>
                </c:pt>
              </c:strCache>
            </c:strRef>
          </c:cat>
          <c:val>
            <c:numRef>
              <c:f>Sheet1!$F$2:$F$6</c:f>
              <c:numCache>
                <c:formatCode>0.00%</c:formatCode>
                <c:ptCount val="5"/>
                <c:pt idx="0">
                  <c:v>0.26900000000000002</c:v>
                </c:pt>
                <c:pt idx="1">
                  <c:v>8.0799999999999997E-2</c:v>
                </c:pt>
                <c:pt idx="2">
                  <c:v>0.18690000000000001</c:v>
                </c:pt>
                <c:pt idx="3">
                  <c:v>8.1600000000000006E-2</c:v>
                </c:pt>
                <c:pt idx="4">
                  <c:v>0.1726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62-4DD4-8A51-8B9286DFA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Never or almost never</c:v>
                </c:pt>
              </c:strCache>
            </c:strRef>
          </c:tx>
          <c:spPr>
            <a:solidFill>
              <a:srgbClr val="00BF6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Meet socially with friends, relatives or work colleagues?</c:v>
                </c:pt>
                <c:pt idx="1">
                  <c:v>Volunteer for a charity or community organisation?</c:v>
                </c:pt>
                <c:pt idx="2">
                  <c:v>Spend leisure time out of doors and away from home, for example on walks, in parks or during outdoor activities?</c:v>
                </c:pt>
                <c:pt idx="3">
                  <c:v>Spend time in community or public spaces such as libraries, leisure centres, community or sports centres?</c:v>
                </c:pt>
                <c:pt idx="4">
                  <c:v>Do physical activity for at least 30 minutes that makes you sweat or breathe more heavily than usual?</c:v>
                </c:pt>
              </c:strCache>
            </c:strRef>
          </c:cat>
          <c:val>
            <c:numRef>
              <c:f>Sheet1!$B$2:$B$6</c:f>
              <c:numCache>
                <c:formatCode>0.00%</c:formatCode>
                <c:ptCount val="5"/>
                <c:pt idx="0">
                  <c:v>9.5500000000000002E-2</c:v>
                </c:pt>
                <c:pt idx="1">
                  <c:v>0.62939999999999996</c:v>
                </c:pt>
                <c:pt idx="2">
                  <c:v>6.5299999999999997E-2</c:v>
                </c:pt>
                <c:pt idx="3">
                  <c:v>0.30299999999999999</c:v>
                </c:pt>
                <c:pt idx="4">
                  <c:v>0.1071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57-4074-B24B-58B03424E4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Less than monthly</c:v>
                </c:pt>
              </c:strCache>
            </c:strRef>
          </c:tx>
          <c:spPr>
            <a:solidFill>
              <a:srgbClr val="507CB6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Meet socially with friends, relatives or work colleagues?</c:v>
                </c:pt>
                <c:pt idx="1">
                  <c:v>Volunteer for a charity or community organisation?</c:v>
                </c:pt>
                <c:pt idx="2">
                  <c:v>Spend leisure time out of doors and away from home, for example on walks, in parks or during outdoor activities?</c:v>
                </c:pt>
                <c:pt idx="3">
                  <c:v>Spend time in community or public spaces such as libraries, leisure centres, community or sports centres?</c:v>
                </c:pt>
                <c:pt idx="4">
                  <c:v>Do physical activity for at least 30 minutes that makes you sweat or breathe more heavily than usual?</c:v>
                </c:pt>
              </c:strCache>
            </c:strRef>
          </c:cat>
          <c:val>
            <c:numRef>
              <c:f>Sheet1!$C$2:$C$6</c:f>
              <c:numCache>
                <c:formatCode>0.00%</c:formatCode>
                <c:ptCount val="5"/>
                <c:pt idx="0">
                  <c:v>9.0499999999999997E-2</c:v>
                </c:pt>
                <c:pt idx="1">
                  <c:v>0.19800000000000001</c:v>
                </c:pt>
                <c:pt idx="2">
                  <c:v>9.5500000000000002E-2</c:v>
                </c:pt>
                <c:pt idx="3">
                  <c:v>0.14649999999999999</c:v>
                </c:pt>
                <c:pt idx="4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57-4074-B24B-58B03424E4A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1-3 times a month</c:v>
                </c:pt>
              </c:strCache>
            </c:strRef>
          </c:tx>
          <c:spPr>
            <a:solidFill>
              <a:srgbClr val="F9BE00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Meet socially with friends, relatives or work colleagues?</c:v>
                </c:pt>
                <c:pt idx="1">
                  <c:v>Volunteer for a charity or community organisation?</c:v>
                </c:pt>
                <c:pt idx="2">
                  <c:v>Spend leisure time out of doors and away from home, for example on walks, in parks or during outdoor activities?</c:v>
                </c:pt>
                <c:pt idx="3">
                  <c:v>Spend time in community or public spaces such as libraries, leisure centres, community or sports centres?</c:v>
                </c:pt>
                <c:pt idx="4">
                  <c:v>Do physical activity for at least 30 minutes that makes you sweat or breathe more heavily than usual?</c:v>
                </c:pt>
              </c:strCache>
            </c:strRef>
          </c:cat>
          <c:val>
            <c:numRef>
              <c:f>Sheet1!$D$2:$D$6</c:f>
              <c:numCache>
                <c:formatCode>0.00%</c:formatCode>
                <c:ptCount val="5"/>
                <c:pt idx="0">
                  <c:v>0.10050000000000001</c:v>
                </c:pt>
                <c:pt idx="1">
                  <c:v>0.1066</c:v>
                </c:pt>
                <c:pt idx="2">
                  <c:v>0.1608</c:v>
                </c:pt>
                <c:pt idx="3">
                  <c:v>0.14649999999999999</c:v>
                </c:pt>
                <c:pt idx="4">
                  <c:v>9.1800000000000007E-2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57-4074-B24B-58B03424E4A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1-2 times a week</c:v>
                </c:pt>
              </c:strCache>
            </c:strRef>
          </c:tx>
          <c:spPr>
            <a:solidFill>
              <a:srgbClr val="6BC8CD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Meet socially with friends, relatives or work colleagues?</c:v>
                </c:pt>
                <c:pt idx="1">
                  <c:v>Volunteer for a charity or community organisation?</c:v>
                </c:pt>
                <c:pt idx="2">
                  <c:v>Spend leisure time out of doors and away from home, for example on walks, in parks or during outdoor activities?</c:v>
                </c:pt>
                <c:pt idx="3">
                  <c:v>Spend time in community or public spaces such as libraries, leisure centres, community or sports centres?</c:v>
                </c:pt>
                <c:pt idx="4">
                  <c:v>Do physical activity for at least 30 minutes that makes you sweat or breathe more heavily than usual?</c:v>
                </c:pt>
              </c:strCache>
            </c:strRef>
          </c:cat>
          <c:val>
            <c:numRef>
              <c:f>Sheet1!$E$2:$E$6</c:f>
              <c:numCache>
                <c:formatCode>0.00%</c:formatCode>
                <c:ptCount val="5"/>
                <c:pt idx="0">
                  <c:v>0.20100000000000001</c:v>
                </c:pt>
                <c:pt idx="1">
                  <c:v>5.5800000000000002E-2</c:v>
                </c:pt>
                <c:pt idx="2">
                  <c:v>0.31159999999999999</c:v>
                </c:pt>
                <c:pt idx="3">
                  <c:v>0.2727</c:v>
                </c:pt>
                <c:pt idx="4">
                  <c:v>0.32140000000000002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57-4074-B24B-58B03424E4A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Every day or almost every day</c:v>
                </c:pt>
              </c:strCache>
            </c:strRef>
          </c:tx>
          <c:spPr>
            <a:solidFill>
              <a:srgbClr val="FF8B4F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Meet socially with friends, relatives or work colleagues?</c:v>
                </c:pt>
                <c:pt idx="1">
                  <c:v>Volunteer for a charity or community organisation?</c:v>
                </c:pt>
                <c:pt idx="2">
                  <c:v>Spend leisure time out of doors and away from home, for example on walks, in parks or during outdoor activities?</c:v>
                </c:pt>
                <c:pt idx="3">
                  <c:v>Spend time in community or public spaces such as libraries, leisure centres, community or sports centres?</c:v>
                </c:pt>
                <c:pt idx="4">
                  <c:v>Do physical activity for at least 30 minutes that makes you sweat or breathe more heavily than usual?</c:v>
                </c:pt>
              </c:strCache>
            </c:strRef>
          </c:cat>
          <c:val>
            <c:numRef>
              <c:f>Sheet1!$F$2:$F$6</c:f>
              <c:numCache>
                <c:formatCode>0.00%</c:formatCode>
                <c:ptCount val="5"/>
                <c:pt idx="0">
                  <c:v>0.51259999999999994</c:v>
                </c:pt>
                <c:pt idx="1">
                  <c:v>1.0200000000000001E-2</c:v>
                </c:pt>
                <c:pt idx="2">
                  <c:v>0.36680000000000001</c:v>
                </c:pt>
                <c:pt idx="3">
                  <c:v>0.1313</c:v>
                </c:pt>
                <c:pt idx="4">
                  <c:v>0.37759999999999999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57-4074-B24B-58B03424E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68027336"/>
        <c:axId val="2113994440"/>
      </c:barChart>
      <c:catAx>
        <c:axId val="2068027336"/>
        <c:scaling>
          <c:orientation val="maxMin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113994440"/>
        <c:crosses val="autoZero"/>
        <c:auto val="1"/>
        <c:lblAlgn val="ctr"/>
        <c:lblOffset val="100"/>
        <c:noMultiLvlLbl val="0"/>
      </c:catAx>
      <c:valAx>
        <c:axId val="2113994440"/>
        <c:scaling>
          <c:orientation val="minMax"/>
          <c:max val="1"/>
          <c:min val="0"/>
        </c:scaling>
        <c:delete val="0"/>
        <c:axPos val="b"/>
        <c:numFmt formatCode="0%" sourceLinked="0"/>
        <c:majorTickMark val="out"/>
        <c:minorTickMark val="none"/>
        <c:tickLblPos val="nextTo"/>
        <c:spPr>
          <a:ln>
            <a:solidFill>
              <a:srgbClr val="7F7F7F"/>
            </a:solidFill>
          </a:ln>
        </c:spPr>
        <c:txPr>
          <a:bodyPr/>
          <a:lstStyle/>
          <a:p>
            <a:pPr>
              <a:defRPr sz="1000" b="0">
                <a:solidFill>
                  <a:srgbClr val="7F7F7F"/>
                </a:solidFill>
              </a:defRPr>
            </a:pPr>
            <a:endParaRPr lang="en-US"/>
          </a:p>
        </c:txPr>
        <c:crossAx val="2068027336"/>
        <c:crosses val="max"/>
        <c:crossBetween val="between"/>
      </c:valAx>
    </c:plotArea>
    <c:legend>
      <c:legendPos val="b"/>
      <c:overlay val="0"/>
      <c:txPr>
        <a:bodyPr/>
        <a:lstStyle/>
        <a:p>
          <a:pPr>
            <a:defRPr sz="1200" b="0">
              <a:solidFill>
                <a:srgbClr val="7F7F7F"/>
              </a:solidFill>
            </a:defRPr>
          </a:pPr>
          <a:endParaRPr lang="en-US"/>
        </a:p>
      </c:txPr>
    </c:legend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487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5136" y="1005080"/>
            <a:ext cx="8229600" cy="3569013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322" y="627419"/>
            <a:ext cx="8229600" cy="2397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Master text style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3937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598A6424-24D4-9A7A-503B-1810D9718646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D6880F-98FC-C70E-7434-35DAC835CC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256494" y="2494609"/>
            <a:ext cx="7787252" cy="1234730"/>
          </a:xfrm>
        </p:spPr>
        <p:txBody>
          <a:bodyPr anchor="b"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style (only changes made to the parent slide will be reflected in the app)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66162" y="3729038"/>
            <a:ext cx="2938463" cy="385762"/>
          </a:xfrm>
        </p:spPr>
        <p:txBody>
          <a:bodyPr>
            <a:normAutofit/>
          </a:bodyPr>
          <a:lstStyle>
            <a:lvl1pPr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slide subtitle style</a:t>
            </a:r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397FB30-D0E6-47F8-D354-616B0E20A00C}"/>
              </a:ext>
            </a:extLst>
          </p:cNvPr>
          <p:cNvSpPr txBox="1">
            <a:spLocks/>
          </p:cNvSpPr>
          <p:nvPr userDrawn="1"/>
        </p:nvSpPr>
        <p:spPr>
          <a:xfrm>
            <a:off x="3389891" y="4862023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FFFFFF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C1F35-7934-3723-FBBD-74C99BCA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014" y="4791407"/>
            <a:ext cx="1381743" cy="3365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ponse 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593F9-7B30-274B-BFFF-492683631E4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1403" y="3639393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204788" y="2334751"/>
            <a:ext cx="8229600" cy="857250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204788" y="3158633"/>
            <a:ext cx="3859212" cy="280987"/>
          </a:xfrm>
        </p:spPr>
        <p:txBody>
          <a:bodyPr/>
          <a:lstStyle>
            <a:lvl2pPr marL="4763" indent="0">
              <a:buNone/>
              <a:defRPr sz="160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defRPr>
            </a:lvl2pPr>
          </a:lstStyle>
          <a:p>
            <a:pPr lvl="1"/>
            <a:r>
              <a:rPr lang="en-US" dirty="0"/>
              <a:t>Total Responses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11403" y="4047840"/>
            <a:ext cx="4576388" cy="35083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en-US" dirty="0"/>
              <a:t>Master text style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DF05C82-1244-9CA3-984A-2EEF32F796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7400" y="4811867"/>
            <a:ext cx="6306014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ubtitle 1">
            <a:extLst>
              <a:ext uri="{FF2B5EF4-FFF2-40B4-BE49-F238E27FC236}">
                <a16:creationId xmlns:a16="http://schemas.microsoft.com/office/drawing/2014/main" id="{95CE0200-F192-0824-3C26-E467CCA0AF48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AE7EF1-F906-EB3F-7B2E-99EE2BAA37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5136" y="80645"/>
            <a:ext cx="8229600" cy="581143"/>
          </a:xfrm>
        </p:spPr>
        <p:txBody>
          <a:bodyPr/>
          <a:lstStyle/>
          <a:p>
            <a:r>
              <a:rPr lang="en-US" dirty="0"/>
              <a:t>Master title style (only changes made to the parent slide will be reflected in the app)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2570" y="666350"/>
            <a:ext cx="5332506" cy="249144"/>
          </a:xfrm>
        </p:spPr>
        <p:txBody>
          <a:bodyPr/>
          <a:lstStyle/>
          <a:p>
            <a:pPr lvl="0"/>
            <a:r>
              <a:rPr lang="en-US" dirty="0"/>
              <a:t>Master text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FE2B938-E785-E802-7A9A-5AD4FEF60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93976" y="4811867"/>
            <a:ext cx="6302798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13756DC3-62A3-EAD0-0902-502D886CC750}"/>
              </a:ext>
            </a:extLst>
          </p:cNvPr>
          <p:cNvSpPr txBox="1">
            <a:spLocks/>
          </p:cNvSpPr>
          <p:nvPr userDrawn="1"/>
        </p:nvSpPr>
        <p:spPr>
          <a:xfrm>
            <a:off x="44110" y="4880795"/>
            <a:ext cx="1050635" cy="1602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dirty="0">
                <a:solidFill>
                  <a:srgbClr val="7C878E"/>
                </a:solidFill>
                <a:latin typeface="Helvetica Neue"/>
                <a:cs typeface="Helvetica Neue"/>
              </a:rPr>
              <a:t>Powered by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50C52-00F9-42B7-9AC0-F5417C88D4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10" y="4835992"/>
            <a:ext cx="1213734" cy="29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24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270516"/>
            <a:ext cx="8229600" cy="3912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570" y="666350"/>
            <a:ext cx="5332506" cy="249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6" y="4815076"/>
            <a:ext cx="626035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7FE218-D8C1-4598-C115-912209DA1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8920" y="4811866"/>
            <a:ext cx="6380992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875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71" r:id="rId3"/>
    <p:sldLayoutId id="2147483675" r:id="rId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bg1">
              <a:lumMod val="50000"/>
            </a:schemeClr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What’s it like to live in Ferryhill in 2023? 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Thursday, May 04, 2023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Q4: On average, how many hours of sleep do you get in a 24-hour period?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5-6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22.61%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7-8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46.23%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23.12%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Q5: How many portions of fruits and vegetables do you eat on an average day?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Q5: How many portions of fruits and vegetables do you eat on an average day?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 or 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 or 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 or more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much of the time in the past week did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Q6: How much of the time in the past week did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0177026"/>
              </p:ext>
            </p:extLst>
          </p:nvPr>
        </p:nvGraphicFramePr>
        <p:xfrm>
          <a:off x="738122" y="867132"/>
          <a:ext cx="7000000" cy="34442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7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OR ALMOST ALL OF THE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WEIGHTED AVERAGE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happy?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2.53%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7.07%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24.24%
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38.89%
77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27.27%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sad?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14.06%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30.73%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35.42%
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14.06%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5.73%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stressed?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7.25%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25.39%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27.46%
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23.83%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16.06%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Have a lot of energy?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3.11%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16.58%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19.69%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29.53%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31.09%
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Feel lonely?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32.99%
64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27.84%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20.62%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11.34%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7.22%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In general, how satisfied are you with your life as a whole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Q7: In general, how satisfied are you with your life as a whole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41.21%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satisfied nor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32.16%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6.53%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dissatisfied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4.02%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Please rate the following options: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Q8: Please rate the following options: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687327"/>
              </p:ext>
            </p:extLst>
          </p:nvPr>
        </p:nvGraphicFramePr>
        <p:xfrm>
          <a:off x="328474" y="867134"/>
          <a:ext cx="8407154" cy="374221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219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3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55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23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74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35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73718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6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am optimistic about my future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2.54%
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8.12%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30.96%
61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31.47%
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26.90%
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13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Most days I get a sense of accomplishment from what I do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7.58%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15.15%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32.83%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36.36%
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8.08%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80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generally feel that what I do in my life is worthwhile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4.04%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28.28%
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34.34%
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18.69%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76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rarely have time to do the things I really enjoy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23.47%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32.14%
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19.90%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16.33%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8.16%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9759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When things go wrong in my life it generally takes me a long time to get back to normal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15.23%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26.90%
53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21.83%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18.78%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17.26%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Q9: How often do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Date Created: Wednesday, March 22, 2023</a:t>
            </a: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1008</a:t>
            </a:r>
            <a:endParaRPr dirty="0"/>
          </a:p>
        </p:txBody>
      </p:sp>
      <p:sp>
        <p:nvSpPr>
          <p:cNvPr id="4" name="Text Placaholder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Total Responses</a:t>
            </a:r>
            <a:endParaRPr dirty="0"/>
          </a:p>
        </p:txBody>
      </p:sp>
      <p:sp>
        <p:nvSpPr>
          <p:cNvPr id="5" name="Text Placaholder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Complete Responses: 1008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Q9: How often do you: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4207086"/>
              </p:ext>
            </p:extLst>
          </p:nvPr>
        </p:nvGraphicFramePr>
        <p:xfrm>
          <a:off x="-44392" y="850927"/>
          <a:ext cx="9188392" cy="42672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015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94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64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2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045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350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Meet socially with friends, relatives or work colleagues?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9.05%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10.05%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20.10%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51.26%
102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Volunteer for a charity or community organisation?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62.94%
124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19.80%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10.66%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5.58%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1.02%
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leisure time out of doors and away from home, for example on walks, in parks or during outdoor activities?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6.53%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16.08%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31.16%
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36.68%
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Spend time in community or public spaces such as libraries, leisure centres, community or sports centres?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30.30%
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27.27%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13.13%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200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 physical activity for at least 30 minutes that makes you sweat or breathe more heavily than usual?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10.71%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10.20%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9.18%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32.14%
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37.76%
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Q10: Please tick all statements that apply: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173   Skipped: 27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Q10: Please tick all statements that apply: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173   Skipped: 27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7171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regularly stop and talk to people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33.53%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There are people I can count on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77.46%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plan to remain a resident of Ferryhill for a number of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People in Ferryhill can be trusted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27.17%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feel like I belong 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41.62%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Q11: To what extent are you bothered by noise in your neighbourhood, for example noise from neighbours, people in the street or from traffic?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Q11: To what extent are you bothered by noise in your neighbourhood, for example noise from neighbours, people in the street or from traffic?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71359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43.43%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 some extent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40.91%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great deal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15.15%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Q12: How often do you go to places OTHER than Ferryhill, for example to visit friends, go to work, attend activities, or access shops or services?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Q12: How often do you go to places OTHER than Ferryhill, for example to visit friends, go to work, attend activities, or access shops or services?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 or almost 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5.03%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monthly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9.55%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times a month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23.62%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1-2 times a week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31.66%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day or almost every 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29.65%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How important to you is it that Ferryhill has opportunities such as: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Q13: How important to you is it that Ferryhill has opportunities such as: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511858"/>
              </p:ext>
            </p:extLst>
          </p:nvPr>
        </p:nvGraphicFramePr>
        <p:xfrm>
          <a:off x="286830" y="867132"/>
          <a:ext cx="7623175" cy="39624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524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4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0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Community events, like festivals, parades and markets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44.44%
88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37.88%
75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17.68%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Cultural activities, like drama groups (watching and performing), music and heritage of the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56.35%
111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29.44%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14.21%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Organised opportunities to learn about or enjoy the natural environment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48.72%
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34.36%
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16.92%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 vibrant social scene, such as bars, social clubs, restaurants and cafes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29.38%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37.11%
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33.51%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Q14: What can be done to improve the wellbeing of people in Ferryhill? (rank in order of importance)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193   Skipped: 7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Q1: Have you taken a course or lesson in the last 12 months (not including going to school)?: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Q14: What can be done to improve the wellbeing of people in Ferryhill? (rank in order of importance)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193   Skipped: 7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269219"/>
              </p:ext>
            </p:extLst>
          </p:nvPr>
        </p:nvGraphicFramePr>
        <p:xfrm>
          <a:off x="0" y="867131"/>
          <a:ext cx="9144001" cy="411302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05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8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8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6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1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59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76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869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872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4084"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 MOST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 LEAST IMPORTANT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Address emotional wellbeing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28.32%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13.87%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9.83%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15.61%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11.56%
20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12.72%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8.09%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Promote more social connections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3.55%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11.24%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18.93%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20.12%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21.89%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14.20%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10.06%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opportunities to connect with nature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6.32%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8.62%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18.39%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13.79%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14.94%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16.09%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21.84%
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housing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21.51%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22.67%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13.37%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14.53%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8.72%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11.05%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8.14%
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Improve transport options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10.47%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16.86%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19.77%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17.44%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13.95%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13.95%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7.56%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365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Increase involvement in civic activities (in community or political groups, volunteering etc)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8.38%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10.61%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11.73%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11.73%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18.99%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17.88%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20.67%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69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Support physical activity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23.63%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17.58%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12.09%
22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9.34%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9.89%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9.34%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18.13%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Q15: When you are out and about in Ferryhill - on the streets, shopping, on the bus, in a cafe, etc. How often would you say that strangers say hello or smile at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194   Skipped: 6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Q15: When you are out and about in Ferryhill - on the streets, shopping, on the bus, in a cafe, etc. How often would you say that strangers say hello or smile at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194   Skipped: 6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Never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19.59%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Rarely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28.87%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Sometimes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27.84%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Often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15.46%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Every time I go out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8.25%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Q16: Tick all statements you agree with: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194   Skipped: 6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Q16: Tick all statements you agree with: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194   Skipped: 6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3828460"/>
              </p:ext>
            </p:extLst>
          </p:nvPr>
        </p:nvGraphicFramePr>
        <p:xfrm>
          <a:off x="221942" y="867132"/>
          <a:ext cx="8798734" cy="374904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43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1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79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050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01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2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NEITHER AGREE NOR DISAGREE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STRONGLY AGREE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can influence decisions affecting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32.98%
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19.37%
37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37.17%
71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5.24%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5.24%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put a lot of time and effort into being part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30.69%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31.22%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22.75%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10.05%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5.29%
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is an attractive town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37.31%
72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22.28%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24.87%
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10.88%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4.66%
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the businesses, shops and services that I would like it to have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16.06%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22.28%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22.28%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30.05%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9.33%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Ferryhill has accessible options to help support my efforts to keep fit and healthy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15.18%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17.80%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34.03%
65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24.08%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8.90%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see myself as a member of the Ferryhill community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30.37%
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18.85%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18.32%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15.71%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16.75%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Q17: Which of the following best described how well you are managing financially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189   Skipped: 11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Q17: Which of the following best described how well you are managing financially these days?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189   Skipped: 11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Finding it difficult to get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8.47%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Just getting by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17.46%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Doing okay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40.74%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Living comfortably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33.33%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Q18: Is Ferryhill a place where you would want your children to live when they are adults? (If you don't have children, imagine for a moment that you do)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192   Skipped: 8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49079" y="867132"/>
            <a:ext cx="8229600" cy="1100085"/>
          </a:xfrm>
        </p:spPr>
        <p:txBody>
          <a:bodyPr/>
          <a:lstStyle/>
          <a:p>
            <a:r>
              <a:rPr lang="en-GB" dirty="0"/>
              <a:t>Q18: Is Ferryhill a place where you would want your children to live when they are adults? (If you don't have children, imagine for a moment that you do)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192   Skipped: 8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9851707"/>
              </p:ext>
            </p:extLst>
          </p:nvPr>
        </p:nvGraphicFramePr>
        <p:xfrm>
          <a:off x="863880" y="22253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6.77%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Quite 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7.81%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sure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23.96%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unlikely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36.46%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Q19: How would you rate the parks and open spaces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Q1: Have you taken a course or lesson in the last 12 months (not including going to school)?: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134559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Yes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Q19: How would you rate the parks and open spaces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-49860" y="80645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953261"/>
              </p:ext>
            </p:extLst>
          </p:nvPr>
        </p:nvGraphicFramePr>
        <p:xfrm>
          <a:off x="230820" y="867132"/>
          <a:ext cx="8362767" cy="35052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194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46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Dean Bank Recreation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17.77%
35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23.86%
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23.35%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16.75%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18.27%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King George V Playing Fields ("Broom Rec")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7.61%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21.83%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27.92%
55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16.24%
32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26.40%
52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Mainsforth Sports Complex ("The Cricket Ground")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13.71%
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23.86%
47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14.21%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8.63%
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39.59%
78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Surtees Doorstep Green (Ferryhill Station)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5.58%
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9.14%
18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15.74%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21.83%
43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47.72%
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Flower Beds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15.23%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20.30%
40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14.72%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12.69%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37.06%
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Q20: How would you rate the following services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Q20: How would you rate the following services provided directly by Ferryhill Town Council?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198   Skipped: 2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8385118"/>
              </p:ext>
            </p:extLst>
          </p:nvPr>
        </p:nvGraphicFramePr>
        <p:xfrm>
          <a:off x="390618" y="867132"/>
          <a:ext cx="8433789" cy="3836636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04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48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53356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EXCELLENT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GOOD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POOR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DON'T KNOW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Duncombe Cemetery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14.65%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17.17%
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19.70%
39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9.60%
19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38.89%
77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Allotments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6.67%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16.92%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27.69%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12.82%
25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35.90%
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16.06%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28.50%
55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23.83%
46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16.06%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15.54%
30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Market Place car park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11.73%
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29.08%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30.10%
59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12.24%
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16.84%
33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Public toilets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4.10%
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6.67%
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8.21%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55.90%
109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25.13%
49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002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Members Initiative Fund (small grants)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3.09%
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6.19%
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18.56%
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14.95%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57.22%
111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002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lights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37.88%
75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27.27%
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14.14%
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7.58%
15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13.13%
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Q21: Which events do you feel are the most important? (Please select up to 4)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5"/>
            <a:ext cx="8229600" cy="336605"/>
          </a:xfrm>
        </p:spPr>
        <p:txBody>
          <a:bodyPr>
            <a:normAutofit/>
          </a:bodyPr>
          <a:lstStyle/>
          <a:p>
            <a:r>
              <a:rPr lang="en-GB" sz="1400" dirty="0"/>
              <a:t>Q21: Which events do you feel are the most important? (Please select up to 4)</a:t>
            </a:r>
            <a:endParaRPr sz="1400"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15136" y="417250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9550814"/>
              </p:ext>
            </p:extLst>
          </p:nvPr>
        </p:nvGraphicFramePr>
        <p:xfrm>
          <a:off x="199264" y="568171"/>
          <a:ext cx="8745471" cy="489449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9151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5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51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849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Party in the Park (e.g. Queen’s Jubilee)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51.50%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Miners' Banner Parades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Senior Citizens' Trip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Art and Photography Exhibition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Summer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Fireworks Display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64.00%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Remembrance Sunday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Christmas Fayre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49.00%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Santa Tour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Music Festival (e.g. FerryFest)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30.0%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Grants to Support Community Events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8400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 (please specify)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6849">
                <a:tc>
                  <a:txBody>
                    <a:bodyPr/>
                    <a:lstStyle/>
                    <a:p>
                      <a:pPr algn="l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1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Q22: How old are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Q22: How old are you?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272024"/>
              </p:ext>
            </p:extLst>
          </p:nvPr>
        </p:nvGraphicFramePr>
        <p:xfrm>
          <a:off x="791078" y="867132"/>
          <a:ext cx="6999999" cy="3553584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10-17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18 - 24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25 - 34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35 - 44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45 - 54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55 - 64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65- 74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75+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200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Gender?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Q23: Gender?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08159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55.28%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Female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38.19%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Other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3.02%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Prefer not to say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3.52%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Q24: How many years have you lived in Ferryhill? Please tick the FIRST statement on the list that applies to you.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195   Skipped: 5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confident do you feel: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Q24: How many years have you lived in Ferryhill? Please tick the FIRST statement on the list that applies to you.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195   Skipped: 5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244959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my life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45.64%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10+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11.79%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3-10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13.33%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1-3 years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6.67%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Less than a year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22.56%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Q25: Please tick all boxes below which apply to you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115136" y="80646"/>
            <a:ext cx="8229600" cy="239714"/>
          </a:xfrm>
        </p:spPr>
        <p:txBody>
          <a:bodyPr>
            <a:normAutofit fontScale="90000"/>
          </a:bodyPr>
          <a:lstStyle/>
          <a:p>
            <a:r>
              <a:rPr lang="en-GB" sz="1000" dirty="0"/>
              <a:t>Q25: Please tick all boxes below which apply to you</a:t>
            </a:r>
            <a:endParaRPr sz="1000"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>
          <a:xfrm>
            <a:off x="115136" y="320360"/>
            <a:ext cx="8229600" cy="239713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Answered: 197   Skipped: 3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537605"/>
              </p:ext>
            </p:extLst>
          </p:nvPr>
        </p:nvGraphicFramePr>
        <p:xfrm>
          <a:off x="181509" y="551975"/>
          <a:ext cx="8780982" cy="4493501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926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9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0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40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77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76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full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11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Self-employed part time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1.02%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615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for work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6.09%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96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At school 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94.42%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466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Student (FE/HE)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18.27%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6907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Long term sick or disabled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1.52%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551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Looking after family or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2.54%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064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Pensioner/retired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0.51%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72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Physical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3.05%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2963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Mental health condition(s)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7.11%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633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have children under 18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0.51%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6096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do not have children in Ferryhill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43.15%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Q2: How confident do you feel: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7000000" cy="414528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87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5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FAIRLY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VERY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NOT AT ALL CONFIDENT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WEIGHTED AVERAGE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Using the internet to find reliable information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48.22%
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34.01%
67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14.72%
29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1.52%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1.52%
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Cooking a meal from basic ingredients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34.17%
68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22.11%
44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25.13%
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8.04%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10.55%
21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199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Carrying out basic repair jobs around the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21.03%
41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25.64%
50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29.23%
57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15.90%
31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8.21%
16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195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Q3: How do you usually get to work/school/college? (Tick all that apply in a typical week)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Q3: How do you usually get to work/school/college? (Tick all that apply in a typical week)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200   Skipped: 0</a:t>
            </a:r>
            <a:endParaRPr dirty="0"/>
          </a:p>
        </p:txBody>
      </p:sp>
      <p:graphicFrame>
        <p:nvGraphicFramePr>
          <p:cNvPr id="4" name="Table Placeholder"/>
          <p:cNvGraphicFramePr>
            <a:graphicFrameLocks/>
          </p:cNvGraphicFramePr>
          <p:nvPr/>
        </p:nvGraphicFramePr>
        <p:xfrm>
          <a:off x="961534" y="1390848"/>
          <a:ext cx="6999999" cy="3274788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2333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ANSWER CHOICES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RESPONSES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Drive myself, by car, van or motorbike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Get a lift with someone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36.50%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73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Bus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Cycle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5.00%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Walk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40.50%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I usually work/study from home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98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Does not apply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0.50%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820"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TOTAL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400" dirty="0"/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245</a:t>
                      </a:r>
                    </a:p>
                  </a:txBody>
                  <a:tcPr>
                    <a:lnL w="0" cmpd="sng">
                      <a:noFill/>
                    </a:lnL>
                    <a:lnR w="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0" cmpd="sng">
                      <a:noFill/>
                      <a:prstDash val="solid"/>
                    </a:lnTlToBr>
                    <a:lnBlToTr w="0" cmpd="sng">
                      <a:noFill/>
                      <a:prstDash val="solid"/>
                    </a:lnBlToTr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Q4: On average, how many hours of sleep do you get in a 24-hour period?</a:t>
            </a:r>
            <a:endParaRPr dirty="0"/>
          </a:p>
        </p:txBody>
      </p:sp>
      <p:sp>
        <p:nvSpPr>
          <p:cNvPr id="3" name="Title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Answered: 199   Skipped: 1</a:t>
            </a:r>
            <a:endParaRPr dirty="0"/>
          </a:p>
        </p:txBody>
      </p:sp>
      <p:graphicFrame>
        <p:nvGraphicFramePr>
          <p:cNvPr id="4" name="Chart Placeholder"/>
          <p:cNvGraphicFramePr>
            <a:graphicFrameLocks noGrp="1"/>
          </p:cNvGraphicFramePr>
          <p:nvPr/>
        </p:nvGraphicFramePr>
        <p:xfrm>
          <a:off x="1097280" y="1049658"/>
          <a:ext cx="6998677" cy="3569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ata slides">
  <a:themeElements>
    <a:clrScheme name="Custom 93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00BF6F"/>
      </a:accent1>
      <a:accent2>
        <a:srgbClr val="507CB6"/>
      </a:accent2>
      <a:accent3>
        <a:srgbClr val="F9BE00"/>
      </a:accent3>
      <a:accent4>
        <a:srgbClr val="6BC8CD"/>
      </a:accent4>
      <a:accent5>
        <a:srgbClr val="EA854B"/>
      </a:accent5>
      <a:accent6>
        <a:srgbClr val="7D5E8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3405</Words>
  <Application>Microsoft Office PowerPoint</Application>
  <PresentationFormat>On-screen Show (16:9)</PresentationFormat>
  <Paragraphs>849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5" baseType="lpstr">
      <vt:lpstr>Arial</vt:lpstr>
      <vt:lpstr>Helvetica Neue</vt:lpstr>
      <vt:lpstr>Data slides</vt:lpstr>
      <vt:lpstr>PowerPoint Presentation</vt:lpstr>
      <vt:lpstr>1008</vt:lpstr>
      <vt:lpstr>Q1: Have you taken a course or lesson in the last 12 months (not including going to school)?:</vt:lpstr>
      <vt:lpstr>Q1: Have you taken a course or lesson in the last 12 months (not including going to school)?:</vt:lpstr>
      <vt:lpstr>Q2: How confident do you feel:</vt:lpstr>
      <vt:lpstr>Q2: How confident do you feel:</vt:lpstr>
      <vt:lpstr>Q3: How do you usually get to work/school/college? (Tick all that apply in a typical week)</vt:lpstr>
      <vt:lpstr>Q3: How do you usually get to work/school/college? (Tick all that apply in a typical week)</vt:lpstr>
      <vt:lpstr>Q4: On average, how many hours of sleep do you get in a 24-hour period?</vt:lpstr>
      <vt:lpstr>Q4: On average, how many hours of sleep do you get in a 24-hour period?</vt:lpstr>
      <vt:lpstr>Q5: How many portions of fruits and vegetables do you eat on an average day?</vt:lpstr>
      <vt:lpstr>Q5: How many portions of fruits and vegetables do you eat on an average day?</vt:lpstr>
      <vt:lpstr>Q6: How much of the time in the past week did you:</vt:lpstr>
      <vt:lpstr>Q6: How much of the time in the past week did you:</vt:lpstr>
      <vt:lpstr>Q7: In general, how satisfied are you with your life as a whole these days?</vt:lpstr>
      <vt:lpstr>Q7: In general, how satisfied are you with your life as a whole these days?</vt:lpstr>
      <vt:lpstr>Q8: Please rate the following options:</vt:lpstr>
      <vt:lpstr>Q8: Please rate the following options:</vt:lpstr>
      <vt:lpstr>Q9: How often do you:</vt:lpstr>
      <vt:lpstr>Q9: How often do you:</vt:lpstr>
      <vt:lpstr>Q10: Please tick all statements that apply:</vt:lpstr>
      <vt:lpstr>Q10: Please tick all statements that apply:</vt:lpstr>
      <vt:lpstr>Q11: To what extent are you bothered by noise in your neighbourhood, for example noise from neighbours, people in the street or from traffic?</vt:lpstr>
      <vt:lpstr>Q11: To what extent are you bothered by noise in your neighbourhood, for example noise from neighbours, people in the street or from traffic?</vt:lpstr>
      <vt:lpstr>Q12: How often do you go to places OTHER than Ferryhill, for example to visit friends, go to work, attend activities, or access shops or services?</vt:lpstr>
      <vt:lpstr>Q12: How often do you go to places OTHER than Ferryhill, for example to visit friends, go to work, attend activities, or access shops or services?</vt:lpstr>
      <vt:lpstr>Q13: How important to you is it that Ferryhill has opportunities such as:</vt:lpstr>
      <vt:lpstr>Q13: How important to you is it that Ferryhill has opportunities such as:</vt:lpstr>
      <vt:lpstr>Q14: What can be done to improve the wellbeing of people in Ferryhill? (rank in order of importance)</vt:lpstr>
      <vt:lpstr>Q14: What can be done to improve the wellbeing of people in Ferryhill? (rank in order of importance)</vt:lpstr>
      <vt:lpstr>Q15: When you are out and about in Ferryhill - on the streets, shopping, on the bus, in a cafe, etc. How often would you say that strangers say hello or smile at you?</vt:lpstr>
      <vt:lpstr>Q15: When you are out and about in Ferryhill - on the streets, shopping, on the bus, in a cafe, etc. How often would you say that strangers say hello or smile at you?</vt:lpstr>
      <vt:lpstr>Q16: Tick all statements you agree with:</vt:lpstr>
      <vt:lpstr>Q16: Tick all statements you agree with:</vt:lpstr>
      <vt:lpstr>Q17: Which of the following best described how well you are managing financially these days?</vt:lpstr>
      <vt:lpstr>Q17: Which of the following best described how well you are managing financially these days?</vt:lpstr>
      <vt:lpstr>Q18: Is Ferryhill a place where you would want your children to live when they are adults? (If you don't have children, imagine for a moment that you do)</vt:lpstr>
      <vt:lpstr>Q18: Is Ferryhill a place where you would want your children to live when they are adults? (If you don't have children, imagine for a moment that you do)</vt:lpstr>
      <vt:lpstr>Q19: How would you rate the parks and open spaces provided directly by Ferryhill Town Council?</vt:lpstr>
      <vt:lpstr>Q19: How would you rate the parks and open spaces provided directly by Ferryhill Town Council?</vt:lpstr>
      <vt:lpstr>Q20: How would you rate the following services provided directly by Ferryhill Town Council?</vt:lpstr>
      <vt:lpstr>Q20: How would you rate the following services provided directly by Ferryhill Town Council?</vt:lpstr>
      <vt:lpstr>Q21: Which events do you feel are the most important? (Please select up to 4)</vt:lpstr>
      <vt:lpstr>Q21: Which events do you feel are the most important? (Please select up to 4)</vt:lpstr>
      <vt:lpstr>Q22: How old are you?</vt:lpstr>
      <vt:lpstr>Q22: How old are you?</vt:lpstr>
      <vt:lpstr>Q23: Gender?</vt:lpstr>
      <vt:lpstr>Q23: Gender?</vt:lpstr>
      <vt:lpstr>Q24: How many years have you lived in Ferryhill? Please tick the FIRST statement on the list that applies to you.</vt:lpstr>
      <vt:lpstr>Q24: How many years have you lived in Ferryhill? Please tick the FIRST statement on the list that applies to you.</vt:lpstr>
      <vt:lpstr>Q25: Please tick all boxes below which apply to you</vt:lpstr>
      <vt:lpstr>Q25: Please tick all boxes below which apply to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Christian</dc:creator>
  <cp:lastModifiedBy>S Hewitson</cp:lastModifiedBy>
  <cp:revision>2</cp:revision>
  <dcterms:modified xsi:type="dcterms:W3CDTF">2024-02-02T15:15:07Z</dcterms:modified>
</cp:coreProperties>
</file>