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38DBB1-C5D4-4194-9309-2E696395CE8D}" v="2" dt="2024-01-29T17:08:14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4871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136" y="1005080"/>
            <a:ext cx="8229600" cy="356901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22" y="627419"/>
            <a:ext cx="8229600" cy="239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Master text style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393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598A6424-24D4-9A7A-503B-1810D9718646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880F-98FC-C70E-7434-35DAC835C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7787252" cy="1234730"/>
          </a:xfrm>
        </p:spPr>
        <p:txBody>
          <a:bodyPr anchor="b"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style (only changes made to the parent slide will be reflected in the app)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162" y="3729038"/>
            <a:ext cx="2938463" cy="38576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slide subtitle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397FB30-D0E6-47F8-D354-616B0E20A00C}"/>
              </a:ext>
            </a:extLst>
          </p:cNvPr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C1F35-7934-3723-FBBD-74C99BCA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158633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DF05C82-1244-9CA3-984A-2EEF32F79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0601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95CE0200-F192-0824-3C26-E467CCA0AF48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E7EF1-F906-EB3F-7B2E-99EE2BAA3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81143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2570" y="666350"/>
            <a:ext cx="5332506" cy="249144"/>
          </a:xfrm>
        </p:spPr>
        <p:txBody>
          <a:bodyPr/>
          <a:lstStyle/>
          <a:p>
            <a:pPr lvl="0"/>
            <a:r>
              <a:rPr lang="en-US" dirty="0"/>
              <a:t>Master text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FE2B938-E785-E802-7A9A-5AD4FEF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93976" y="4811867"/>
            <a:ext cx="630279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13756DC3-62A3-EAD0-0902-502D886CC750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50C52-00F9-42B7-9AC0-F5417C88D4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270516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570" y="666350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FE218-D8C1-4598-C115-912209DA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8920" y="4811866"/>
            <a:ext cx="63809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1" r:id="rId3"/>
    <p:sldLayoutId id="2147483675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What’s it like to live in Ferryhill in 2023? 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Monday, May 15, 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Q8: Please rate the following options: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393   Skipped: 14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640667"/>
              </p:ext>
            </p:extLst>
          </p:nvPr>
        </p:nvGraphicFramePr>
        <p:xfrm>
          <a:off x="284082" y="1086210"/>
          <a:ext cx="8229599" cy="30242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490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7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60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44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20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3747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AGREE OR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747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am optimistic about my future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3.82%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14.25%
56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35.11%
138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37.15%
146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9.67%
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136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Most days I get a sense of accomplishment from what I do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4.13%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10.34%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36.43%
141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41.09%
159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8.01%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generally feel that what I do in my life is worthwhile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3.37%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10.88%
42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25.91%
100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47.93%
185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11.92%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302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rarely have time to do the things I really enjoy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5.96%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23.58%
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34.20%
132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30.83%
119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5.44%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462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When things go wrong in my life it generally takes me a long time to get back to normal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5.18%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26.94%
104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34.72%
134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25.91%
100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7.25%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23322" y="-150175"/>
            <a:ext cx="8229600" cy="548713"/>
          </a:xfrm>
        </p:spPr>
        <p:txBody>
          <a:bodyPr/>
          <a:lstStyle/>
          <a:p>
            <a:r>
              <a:rPr lang="en-GB" dirty="0"/>
              <a:t>Q9: How often do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23322" y="398538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394   Skipped: 13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331972"/>
              </p:ext>
            </p:extLst>
          </p:nvPr>
        </p:nvGraphicFramePr>
        <p:xfrm>
          <a:off x="123322" y="638250"/>
          <a:ext cx="8895425" cy="397813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7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2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3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6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5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69219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 OR ALMOST 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MONTHLY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TIMES A MONTH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1-2 TIMES A WEEK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DAY OR ALMOST EVERY 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32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Meet socially with friends, relatives or work colleagues?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17.26%
68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23.86%
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23.10%
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27.92%
110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7.87%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32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Volunteer for a charity or community organisation?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73.13%
283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10.08%
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4.39%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7.24%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5.17%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219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Spend leisure time out of doors and away from home, for example on walks, in parks or during outdoor activities?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18.86%
73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19.12%
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20.93%
81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21.96%
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19.12%
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382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Spend time in community or public spaces such as libraries, leisure centres, community or sports centres?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48.84%
189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20.93%
81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12.40%
48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11.37%
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6.46%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219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 physical activity for at least 30 minutes that makes you sweat or breathe more heavily than usual?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24.29%
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17.31%
 67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16.80%
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21.71%
84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19.90%
77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Q10: Please tick all statements that apply: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353   Skipped: 54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71719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regularly stop and talk to people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63.17%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There are people I can count on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57.22%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plan to remain a resident of Ferryhill for a number of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61.76%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People in Ferryhill can be trusted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15.58%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feel like I belong 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39.94%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Q11: To what extent are you bothered by noise in your neighbourhood, for example noise from neighbours, people in the street or from traffic?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403   Skipped: 4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171359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at all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43.32%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 some extent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39.11%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great deal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17.33%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Q12: How often do you go to places OTHER than Ferryhill, for example to visit friends, go to work, attend activities, or access shops or services?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402   Skipped: 5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 or almost 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monthly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6.97%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times a month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21.39%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1-2 times a week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33.58%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day or almost every 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32.84%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Q13: How important to you is it that Ferryhill has opportunities such as: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406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949688"/>
              </p:ext>
            </p:extLst>
          </p:nvPr>
        </p:nvGraphicFramePr>
        <p:xfrm>
          <a:off x="159315" y="1047750"/>
          <a:ext cx="8825370" cy="30480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765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5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50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QUITE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Community events, like festivals, parades and markets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32.51%
132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40.64%
165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26.85%
109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Cultural activities, like drama groups (watching and performing), music and heritage of the town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35.31%
143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39.51%
160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25.19%
102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Organised opportunities to learn about or enjoy the natural environment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31.85%
129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45.68%
185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22.47%
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vibrant social scene, such as bars, social clubs, restaurants and cafes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31.19%
126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42.08%
170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26.73%
108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Q14: What can be done to improve the wellbeing of people in Ferryhill? (rank in order of importance)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392   Skipped: 15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491762"/>
              </p:ext>
            </p:extLst>
          </p:nvPr>
        </p:nvGraphicFramePr>
        <p:xfrm>
          <a:off x="284086" y="867132"/>
          <a:ext cx="8736596" cy="338328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192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7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5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34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91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07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37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 MOST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 LEAST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Address emotional wellbeing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31.61%
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11.92%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17.10%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16.58%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12.44%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4.66%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5.70%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Promote more social connections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9.47%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28.95%
55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22.63%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14.74%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9.47%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11.05%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3.68%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opportunities to connect with nature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6.08%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9.39%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21.55%
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23.20%
42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17.13%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9.94%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12.71%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housing options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45.69%
122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16.85%
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15.73%
42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10.11%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6.74%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2.25%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2.62%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transport options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35.08%
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29.44%
73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13.31%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9.27%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6.45%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4.44%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2.02%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Increase involvement in civic activities (in community or political groups, volunteering etc)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8.46%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15.92%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15.92%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20.40%
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12.44%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9.45%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17.41%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Support physical activity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17.94%
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21.76%
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18.70%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15.27%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11.07%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8.02%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7.25%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Q15: When you are out and about in Ferryhill - on the streets, shopping, on the bus, in a cafe, etc. How often would you say that strangers say hello or smile at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404   Skipped: 3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8.66%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Rarely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18.56%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Sometimes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44.06%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Often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22.77%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time I go out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5.94%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Q16: Tick all statements you agree with: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391   Skipped: 16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0692948"/>
              </p:ext>
            </p:extLst>
          </p:nvPr>
        </p:nvGraphicFramePr>
        <p:xfrm>
          <a:off x="115136" y="899763"/>
          <a:ext cx="9028866" cy="343254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51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6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20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0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4912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AGREE NOR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60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can influence decisions affecting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21.34%
83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26.74%
104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39.59%
154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9.77%
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2.57%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60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put a lot of time and effort into being part of the Ferryhill community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9.72%
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22.51%
88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47.31%
185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15.86%
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4.60%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60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is an attractive town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28.09%
109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31.19%
121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27.84%
108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11.08%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1.80%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60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has the businesses, shops and services that I would like it to have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27.51%
107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33.16%
129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22.88%
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15.42%
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1.03%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60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has accessible options to help support my efforts to keep fit and healthy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19.07%
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25.26%
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39.43%
153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14.69%
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1.55%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60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see myself as a member of the Ferryhill community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8.95%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14.07%
55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41.18%
161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28.90%
113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6.91%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Q17: Which of the following best described how well you are managing financially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404   Skipped: 3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Finding it difficult to get by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15.10%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Just getting by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31.68%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Doing okay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37.87%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Living comfortably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15.35%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Date Created: Wednesday, March 22, 2023</a:t>
            </a: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1012</a:t>
            </a:r>
            <a:endParaRPr dirty="0"/>
          </a:p>
        </p:txBody>
      </p:sp>
      <p:sp>
        <p:nvSpPr>
          <p:cNvPr id="4" name="Text Placa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Total Responses</a:t>
            </a:r>
            <a:endParaRPr dirty="0"/>
          </a:p>
        </p:txBody>
      </p:sp>
      <p:sp>
        <p:nvSpPr>
          <p:cNvPr id="5" name="Text Placa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Complete Responses: 1012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Q18: Is Ferryhill a place where you would want your children to live when they are adults? (If you don't have children, imagine for a moment that you do)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405   Skipped: 2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4.44%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Quite 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14.57%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sure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20.99%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Unlikely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30.62%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unlikely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29.38%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Q19: How would you rate the parks and open spaces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406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079692"/>
              </p:ext>
            </p:extLst>
          </p:nvPr>
        </p:nvGraphicFramePr>
        <p:xfrm>
          <a:off x="203702" y="867132"/>
          <a:ext cx="8736595" cy="35052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248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8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8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8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8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80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80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EXCELLENT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GOOD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POOR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DON'T KNOW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Dean Bank Recreation Park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10.59%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37.93%
154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28.33%
115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9.85%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13.30%
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King George V Playing Fields ("Broom Rec")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5.42%
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28.57%
116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29.80%
121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21.92%
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14.29%
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Mainsforth Sports Complex ("The Cricket Ground")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26.11%
106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36.21%
147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12.81%
52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4.43%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20.44%
83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Surtees Doorstep Green (Ferryhill Station)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3.70%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16.05%
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21.48%
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10.37%
42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48.40%
196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Flower Beds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15.06%
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40.74%
165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30.37%
123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6.42%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7.41%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Q20: How would you rate the following services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407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269517"/>
              </p:ext>
            </p:extLst>
          </p:nvPr>
        </p:nvGraphicFramePr>
        <p:xfrm>
          <a:off x="284494" y="867132"/>
          <a:ext cx="7907256" cy="39014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129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9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9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96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EXCELLENT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GOOD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POOR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DON'T KNOW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Duncombe Cemetery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19.55%
79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29.46%
119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8.42%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3.47%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39.11%
158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Allotments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2.21%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12.04%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23.34%
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14.00%
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48.40%
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Market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6.17%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14.57%
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14.81%
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60.0%
243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4.44%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Market Place car park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5.90%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32.68%
133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37.10%
151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21.62%
88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2.70%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Public toilets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5.19%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18.77%
76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20.99%
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21.23%
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33.83%
137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Members Initiative Fund (small grants)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5.42%
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8.87%
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14.53%
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11.08%
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60.10%
244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Christmas lights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12.56%
51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43.84%
178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26.85%
109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13.05%
53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3.69%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Q21: Which events do you feel are the most important? (Please select up to 4)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407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6793209"/>
              </p:ext>
            </p:extLst>
          </p:nvPr>
        </p:nvGraphicFramePr>
        <p:xfrm>
          <a:off x="847818" y="1009175"/>
          <a:ext cx="6396361" cy="382767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122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6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696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231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Party in the Park (e.g. Queen’s Jubilee)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17.20%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96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Miners' Banner Parades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56.02%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57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Senior Citizens' Trip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37.84%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34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Art and Photography Exhibition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5.65%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35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Summer Fayre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23.83%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236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Fireworks Display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31.94%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248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Remembrance Sunday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68.55%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38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Christmas Fayre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34.15%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53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Santa Tour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12.78%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57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Music Festival (e.g. FerryFest)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16.46%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97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Grants to Support Community Events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38.82%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06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Other (please specify)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5.90%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Q22: How old are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407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4871877"/>
              </p:ext>
            </p:extLst>
          </p:nvPr>
        </p:nvGraphicFramePr>
        <p:xfrm>
          <a:off x="363984" y="901869"/>
          <a:ext cx="8069802" cy="366081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689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9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9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026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10-17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18 - 24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6.14%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25 - 34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35 - 44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25.55%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45 - 54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26.29%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55 - 64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28.01%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65- 74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75+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Q23: Gender?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401   Skipped: 6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32.42%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Female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65.59%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Other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0.25%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Prefer not to say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1.75%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Q24: How many years have you lived in Ferryhill? Please tick the FIRST statement on the list that applies to you.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403   Skipped: 4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 my life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48.88%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10+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33.25%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3-10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10.92%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6.45%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a year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80646"/>
            <a:ext cx="8229600" cy="327728"/>
          </a:xfrm>
        </p:spPr>
        <p:txBody>
          <a:bodyPr>
            <a:normAutofit fontScale="90000"/>
          </a:bodyPr>
          <a:lstStyle/>
          <a:p>
            <a:r>
              <a:rPr lang="en-GB" dirty="0"/>
              <a:t>Q25: Please tick all boxes below which apply to you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23322" y="388485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395   Skipped: 12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584272"/>
              </p:ext>
            </p:extLst>
          </p:nvPr>
        </p:nvGraphicFramePr>
        <p:xfrm>
          <a:off x="985421" y="628198"/>
          <a:ext cx="7253058" cy="405162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417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7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079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Employed full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53.16%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57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Employed part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15.44%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309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Self-employed full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5.06%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799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Self-employed part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3.80%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04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Looking for work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4.05%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42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At school 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0.51%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187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 (FE/HE)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3.04%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8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Long term sick or disabled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10.38%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555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Looking after family or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8.10%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922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Pensioner/retired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45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Physical health condition(s)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10.13%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9697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Mental health condition(s)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9.87%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555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have children under 18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17.72%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1411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do not have children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11.90%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Q1: Have you taken a course or lesson in the last 12 months (not including going to school)?: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403   Skipped: 4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134559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Yes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24.57%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75.43%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Q2: How confident do you feel: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407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550942"/>
              </p:ext>
            </p:extLst>
          </p:nvPr>
        </p:nvGraphicFramePr>
        <p:xfrm>
          <a:off x="231917" y="867132"/>
          <a:ext cx="7996037" cy="309753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142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2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22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2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22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1534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FAIRLY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VERY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AT ALL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Using the internet to find reliable information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64.37%
262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21.62%
88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9.09%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3.44%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1.47%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Cooking a meal from basic ingredients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66.33%
266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20.20%
81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8.23%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2.49%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2.74%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Carrying out basic repair jobs around the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35.71%
145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25.86%
105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22.41%
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12.07%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3.94%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Q3: How do you usually get to work/school/college? (Tick all that apply in a typical week)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406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878551"/>
              </p:ext>
            </p:extLst>
          </p:nvPr>
        </p:nvGraphicFramePr>
        <p:xfrm>
          <a:off x="819491" y="934356"/>
          <a:ext cx="6999999" cy="327478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Drive myself, by car, van or motorbike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62.07%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Get a lift with someone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6.65%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Bus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9.11%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Cycle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0.99%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Walk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15.27%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usually work/study from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6.65%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Does not apply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14.53%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468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Q4: On average, how many hours of sleep do you get in a 24-hour period?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407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7.13%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5-6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41.52%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7-8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45.45%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 or more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5.90%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Q5: How many portions of fruits and vegetables do you eat on an average day?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407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8.11%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 or 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51.11%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 or 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30.22%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6.88%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 or more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3.69%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How much of the time in the past week did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399   Skipped: 8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913896"/>
              </p:ext>
            </p:extLst>
          </p:nvPr>
        </p:nvGraphicFramePr>
        <p:xfrm>
          <a:off x="535406" y="1106829"/>
          <a:ext cx="7889504" cy="310641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127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7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7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7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7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20412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RARELY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SOMETIMES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OFTEN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 OR ALMOST ALL OF THE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happy?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2.76%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8.77%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39.85%
159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39.85%
159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8.77%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sad?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3.92%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23.24%
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52.22%
200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17.49%
67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3.13%
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stressed?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3.11%
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11.66%
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45.60%
176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30.83%
119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8.81%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Have a lot of energy?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5.21%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33.85%
130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41.93%
161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14.58%
56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4.43%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lonely?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28.39%
109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24.48%
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28.65%
110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13.54%
52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4.95%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Q7: In general, how satisfied are you with your life as a whole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Answered: 399   Skipped: 8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14.04%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45.36%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satisfied nor 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26.07%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12.03%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2.51%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ata slides">
  <a:themeElements>
    <a:clrScheme name="Custom 93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00BF6F"/>
      </a:accent1>
      <a:accent2>
        <a:srgbClr val="507CB6"/>
      </a:accent2>
      <a:accent3>
        <a:srgbClr val="F9BE00"/>
      </a:accent3>
      <a:accent4>
        <a:srgbClr val="6BC8CD"/>
      </a:accent4>
      <a:accent5>
        <a:srgbClr val="EA854B"/>
      </a:accent5>
      <a:accent6>
        <a:srgbClr val="7D5E8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2802</Words>
  <Application>Microsoft Office PowerPoint</Application>
  <PresentationFormat>On-screen Show (16:9)</PresentationFormat>
  <Paragraphs>788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Helvetica Neue</vt:lpstr>
      <vt:lpstr>Data slides</vt:lpstr>
      <vt:lpstr>PowerPoint Presentation</vt:lpstr>
      <vt:lpstr>1012</vt:lpstr>
      <vt:lpstr>Q1: Have you taken a course or lesson in the last 12 months (not including going to school)?:</vt:lpstr>
      <vt:lpstr>Q2: How confident do you feel:</vt:lpstr>
      <vt:lpstr>Q3: How do you usually get to work/school/college? (Tick all that apply in a typical week)</vt:lpstr>
      <vt:lpstr>Q4: On average, how many hours of sleep do you get in a 24-hour period?</vt:lpstr>
      <vt:lpstr>Q5: How many portions of fruits and vegetables do you eat on an average day?</vt:lpstr>
      <vt:lpstr>Q6: How much of the time in the past week did you:</vt:lpstr>
      <vt:lpstr>Q7: In general, how satisfied are you with your life as a whole these days?</vt:lpstr>
      <vt:lpstr>Q8: Please rate the following options:</vt:lpstr>
      <vt:lpstr>Q9: How often do you:</vt:lpstr>
      <vt:lpstr>Q10: Please tick all statements that apply:</vt:lpstr>
      <vt:lpstr>Q11: To what extent are you bothered by noise in your neighbourhood, for example noise from neighbours, people in the street or from traffic?</vt:lpstr>
      <vt:lpstr>Q12: How often do you go to places OTHER than Ferryhill, for example to visit friends, go to work, attend activities, or access shops or services?</vt:lpstr>
      <vt:lpstr>Q13: How important to you is it that Ferryhill has opportunities such as:</vt:lpstr>
      <vt:lpstr>Q14: What can be done to improve the wellbeing of people in Ferryhill? (rank in order of importance)</vt:lpstr>
      <vt:lpstr>Q15: When you are out and about in Ferryhill - on the streets, shopping, on the bus, in a cafe, etc. How often would you say that strangers say hello or smile at you?</vt:lpstr>
      <vt:lpstr>Q16: Tick all statements you agree with:</vt:lpstr>
      <vt:lpstr>Q17: Which of the following best described how well you are managing financially these days?</vt:lpstr>
      <vt:lpstr>Q18: Is Ferryhill a place where you would want your children to live when they are adults? (If you don't have children, imagine for a moment that you do)</vt:lpstr>
      <vt:lpstr>Q19: How would you rate the parks and open spaces provided directly by Ferryhill Town Council?</vt:lpstr>
      <vt:lpstr>Q20: How would you rate the following services provided directly by Ferryhill Town Council?</vt:lpstr>
      <vt:lpstr>Q21: Which events do you feel are the most important? (Please select up to 4)</vt:lpstr>
      <vt:lpstr>Q22: How old are you?</vt:lpstr>
      <vt:lpstr>Q23: Gender?</vt:lpstr>
      <vt:lpstr>Q24: How many years have you lived in Ferryhill? Please tick the FIRST statement on the list that applies to you.</vt:lpstr>
      <vt:lpstr>Q25: Please tick all boxes below which apply to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Christian</dc:creator>
  <cp:lastModifiedBy>S Hewitson</cp:lastModifiedBy>
  <cp:revision>2</cp:revision>
  <dcterms:modified xsi:type="dcterms:W3CDTF">2024-02-02T15:16:51Z</dcterms:modified>
</cp:coreProperties>
</file>